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4" r:id="rId4"/>
    <p:sldId id="261" r:id="rId5"/>
    <p:sldId id="265" r:id="rId6"/>
    <p:sldId id="267" r:id="rId7"/>
    <p:sldId id="266" r:id="rId8"/>
    <p:sldId id="269" r:id="rId9"/>
    <p:sldId id="277" r:id="rId10"/>
    <p:sldId id="271" r:id="rId11"/>
    <p:sldId id="272" r:id="rId12"/>
    <p:sldId id="273" r:id="rId13"/>
    <p:sldId id="283" r:id="rId14"/>
    <p:sldId id="284" r:id="rId15"/>
    <p:sldId id="279" r:id="rId16"/>
    <p:sldId id="278" r:id="rId17"/>
    <p:sldId id="280" r:id="rId18"/>
    <p:sldId id="285" r:id="rId19"/>
    <p:sldId id="281" r:id="rId20"/>
    <p:sldId id="286" r:id="rId21"/>
    <p:sldId id="287" r:id="rId22"/>
    <p:sldId id="28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D763EA-8D44-458C-9556-CB00C73F782C}"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US"/>
        </a:p>
      </dgm:t>
    </dgm:pt>
    <dgm:pt modelId="{C93779C9-C889-416B-929C-875BC9C36C8F}">
      <dgm:prSet phldrT="[Text]"/>
      <dgm:spPr/>
      <dgm:t>
        <a:bodyPr/>
        <a:lstStyle/>
        <a:p>
          <a:r>
            <a:rPr lang="en-US" dirty="0" smtClean="0"/>
            <a:t>Stakeholders of sustainability reporting</a:t>
          </a:r>
          <a:endParaRPr lang="en-US" dirty="0"/>
        </a:p>
      </dgm:t>
    </dgm:pt>
    <dgm:pt modelId="{F915AC0F-C787-4D02-8025-9E826974FD22}" type="parTrans" cxnId="{DC762D64-C58D-446C-92A9-01A56F2FAF07}">
      <dgm:prSet/>
      <dgm:spPr/>
      <dgm:t>
        <a:bodyPr/>
        <a:lstStyle/>
        <a:p>
          <a:endParaRPr lang="en-US"/>
        </a:p>
      </dgm:t>
    </dgm:pt>
    <dgm:pt modelId="{601A6181-794A-4800-A5F4-E6196107730D}" type="sibTrans" cxnId="{DC762D64-C58D-446C-92A9-01A56F2FAF07}">
      <dgm:prSet/>
      <dgm:spPr/>
      <dgm:t>
        <a:bodyPr/>
        <a:lstStyle/>
        <a:p>
          <a:endParaRPr lang="en-US"/>
        </a:p>
      </dgm:t>
    </dgm:pt>
    <dgm:pt modelId="{E50AD331-8EE1-465B-A058-B3748B639BD7}">
      <dgm:prSet phldrT="[Text]"/>
      <dgm:spPr/>
      <dgm:t>
        <a:bodyPr/>
        <a:lstStyle/>
        <a:p>
          <a:r>
            <a:rPr lang="en-US" dirty="0" smtClean="0"/>
            <a:t>Government and regulators</a:t>
          </a:r>
          <a:endParaRPr lang="en-US" dirty="0"/>
        </a:p>
      </dgm:t>
    </dgm:pt>
    <dgm:pt modelId="{332DB27E-4439-4B6A-867D-6FB19015B427}" type="parTrans" cxnId="{CE5FE738-B8AF-4FAE-82E5-41E797AF39D5}">
      <dgm:prSet/>
      <dgm:spPr/>
      <dgm:t>
        <a:bodyPr/>
        <a:lstStyle/>
        <a:p>
          <a:endParaRPr lang="en-US"/>
        </a:p>
      </dgm:t>
    </dgm:pt>
    <dgm:pt modelId="{71F3AF8A-30E0-42E2-B158-425EE1EFF8A9}" type="sibTrans" cxnId="{CE5FE738-B8AF-4FAE-82E5-41E797AF39D5}">
      <dgm:prSet/>
      <dgm:spPr/>
      <dgm:t>
        <a:bodyPr/>
        <a:lstStyle/>
        <a:p>
          <a:endParaRPr lang="en-US"/>
        </a:p>
      </dgm:t>
    </dgm:pt>
    <dgm:pt modelId="{00C9583A-DFC4-4EE7-A419-6EA0D7DB6C4C}">
      <dgm:prSet phldrT="[Text]"/>
      <dgm:spPr/>
      <dgm:t>
        <a:bodyPr/>
        <a:lstStyle/>
        <a:p>
          <a:r>
            <a:rPr lang="en-US" dirty="0" smtClean="0"/>
            <a:t>Employees and suppliers</a:t>
          </a:r>
          <a:endParaRPr lang="en-US" dirty="0"/>
        </a:p>
      </dgm:t>
    </dgm:pt>
    <dgm:pt modelId="{219EFB19-BB33-4E59-82FD-0079DC92D117}" type="parTrans" cxnId="{4E7F8BB0-03D7-4367-B830-843DFE378633}">
      <dgm:prSet/>
      <dgm:spPr/>
      <dgm:t>
        <a:bodyPr/>
        <a:lstStyle/>
        <a:p>
          <a:endParaRPr lang="en-US"/>
        </a:p>
      </dgm:t>
    </dgm:pt>
    <dgm:pt modelId="{3A7662FF-C624-410E-BEB3-27DBDFE7F51E}" type="sibTrans" cxnId="{4E7F8BB0-03D7-4367-B830-843DFE378633}">
      <dgm:prSet/>
      <dgm:spPr/>
      <dgm:t>
        <a:bodyPr/>
        <a:lstStyle/>
        <a:p>
          <a:endParaRPr lang="en-US"/>
        </a:p>
      </dgm:t>
    </dgm:pt>
    <dgm:pt modelId="{B07A217D-AE7E-419B-AE53-DDC6BB289E2D}">
      <dgm:prSet phldrT="[Text]"/>
      <dgm:spPr/>
      <dgm:t>
        <a:bodyPr/>
        <a:lstStyle/>
        <a:p>
          <a:r>
            <a:rPr lang="en-US" dirty="0" smtClean="0"/>
            <a:t>Customers and clients</a:t>
          </a:r>
          <a:endParaRPr lang="en-US" dirty="0"/>
        </a:p>
      </dgm:t>
    </dgm:pt>
    <dgm:pt modelId="{66CB3049-319F-4FC6-89EA-7C1C8434BECC}" type="parTrans" cxnId="{4BD90F6A-F469-4736-92D1-CF58966F1A9A}">
      <dgm:prSet/>
      <dgm:spPr/>
      <dgm:t>
        <a:bodyPr/>
        <a:lstStyle/>
        <a:p>
          <a:endParaRPr lang="en-US"/>
        </a:p>
      </dgm:t>
    </dgm:pt>
    <dgm:pt modelId="{02CFF5F6-2953-4ED3-805A-4792B7413394}" type="sibTrans" cxnId="{4BD90F6A-F469-4736-92D1-CF58966F1A9A}">
      <dgm:prSet/>
      <dgm:spPr/>
      <dgm:t>
        <a:bodyPr/>
        <a:lstStyle/>
        <a:p>
          <a:endParaRPr lang="en-US"/>
        </a:p>
      </dgm:t>
    </dgm:pt>
    <dgm:pt modelId="{DFE5349A-004E-4BCF-9515-6E3472E41220}">
      <dgm:prSet phldrT="[Text]"/>
      <dgm:spPr/>
      <dgm:t>
        <a:bodyPr/>
        <a:lstStyle/>
        <a:p>
          <a:r>
            <a:rPr lang="en-US" dirty="0" smtClean="0"/>
            <a:t>Investors and capital market</a:t>
          </a:r>
          <a:endParaRPr lang="en-US" dirty="0"/>
        </a:p>
      </dgm:t>
    </dgm:pt>
    <dgm:pt modelId="{6F65795D-3FB6-4B3A-8A60-B3B7F9DE800B}" type="parTrans" cxnId="{8F42A780-0918-4D21-9DBA-336B67E45C36}">
      <dgm:prSet/>
      <dgm:spPr/>
      <dgm:t>
        <a:bodyPr/>
        <a:lstStyle/>
        <a:p>
          <a:endParaRPr lang="en-US"/>
        </a:p>
      </dgm:t>
    </dgm:pt>
    <dgm:pt modelId="{DDA47FA7-567A-424D-A885-AB3254204E1C}" type="sibTrans" cxnId="{8F42A780-0918-4D21-9DBA-336B67E45C36}">
      <dgm:prSet/>
      <dgm:spPr/>
      <dgm:t>
        <a:bodyPr/>
        <a:lstStyle/>
        <a:p>
          <a:endParaRPr lang="en-US"/>
        </a:p>
      </dgm:t>
    </dgm:pt>
    <dgm:pt modelId="{22D5813E-5B85-4804-B679-43A7B8955C33}">
      <dgm:prSet/>
      <dgm:spPr/>
      <dgm:t>
        <a:bodyPr/>
        <a:lstStyle/>
        <a:p>
          <a:r>
            <a:rPr lang="en-US" dirty="0" smtClean="0"/>
            <a:t>Financiers</a:t>
          </a:r>
          <a:endParaRPr lang="en-US" dirty="0"/>
        </a:p>
      </dgm:t>
    </dgm:pt>
    <dgm:pt modelId="{B47437C1-98BF-4779-A61E-F613A952191F}" type="parTrans" cxnId="{1434B93D-C58C-40DE-9AC0-BEF88735AE78}">
      <dgm:prSet/>
      <dgm:spPr/>
      <dgm:t>
        <a:bodyPr/>
        <a:lstStyle/>
        <a:p>
          <a:endParaRPr lang="en-US"/>
        </a:p>
      </dgm:t>
    </dgm:pt>
    <dgm:pt modelId="{58B812A5-8E23-40C0-B567-E8B4F10BC32F}" type="sibTrans" cxnId="{1434B93D-C58C-40DE-9AC0-BEF88735AE78}">
      <dgm:prSet/>
      <dgm:spPr/>
      <dgm:t>
        <a:bodyPr/>
        <a:lstStyle/>
        <a:p>
          <a:endParaRPr lang="en-US"/>
        </a:p>
      </dgm:t>
    </dgm:pt>
    <dgm:pt modelId="{FEB842A9-D627-4986-9FCB-6C9D1AC6A323}">
      <dgm:prSet/>
      <dgm:spPr/>
      <dgm:t>
        <a:bodyPr/>
        <a:lstStyle/>
        <a:p>
          <a:r>
            <a:rPr lang="en-US" dirty="0" smtClean="0"/>
            <a:t>Civil society, NGOs, public</a:t>
          </a:r>
          <a:endParaRPr lang="en-US" dirty="0"/>
        </a:p>
      </dgm:t>
    </dgm:pt>
    <dgm:pt modelId="{CB26ACB5-8398-4413-A441-AA55C15EAFCB}" type="parTrans" cxnId="{FA8BC983-6D94-4B19-B03C-FAFB6D4EE783}">
      <dgm:prSet/>
      <dgm:spPr/>
      <dgm:t>
        <a:bodyPr/>
        <a:lstStyle/>
        <a:p>
          <a:endParaRPr lang="en-US"/>
        </a:p>
      </dgm:t>
    </dgm:pt>
    <dgm:pt modelId="{9FFCC18D-C2E0-49C2-98D7-F534B0BA3382}" type="sibTrans" cxnId="{FA8BC983-6D94-4B19-B03C-FAFB6D4EE783}">
      <dgm:prSet/>
      <dgm:spPr/>
      <dgm:t>
        <a:bodyPr/>
        <a:lstStyle/>
        <a:p>
          <a:endParaRPr lang="en-US"/>
        </a:p>
      </dgm:t>
    </dgm:pt>
    <dgm:pt modelId="{33CEAD4D-1B91-4195-847B-EBCD0043D258}" type="pres">
      <dgm:prSet presAssocID="{42D763EA-8D44-458C-9556-CB00C73F782C}" presName="composite" presStyleCnt="0">
        <dgm:presLayoutVars>
          <dgm:chMax val="1"/>
          <dgm:dir/>
          <dgm:resizeHandles val="exact"/>
        </dgm:presLayoutVars>
      </dgm:prSet>
      <dgm:spPr/>
      <dgm:t>
        <a:bodyPr/>
        <a:lstStyle/>
        <a:p>
          <a:endParaRPr lang="en-US"/>
        </a:p>
      </dgm:t>
    </dgm:pt>
    <dgm:pt modelId="{61411A60-1041-44A3-849D-B2784EFB8F7F}" type="pres">
      <dgm:prSet presAssocID="{42D763EA-8D44-458C-9556-CB00C73F782C}" presName="radial" presStyleCnt="0">
        <dgm:presLayoutVars>
          <dgm:animLvl val="ctr"/>
        </dgm:presLayoutVars>
      </dgm:prSet>
      <dgm:spPr/>
    </dgm:pt>
    <dgm:pt modelId="{C2FEA07F-253C-4B60-AF7F-D45C366C56DF}" type="pres">
      <dgm:prSet presAssocID="{C93779C9-C889-416B-929C-875BC9C36C8F}" presName="centerShape" presStyleLbl="vennNode1" presStyleIdx="0" presStyleCnt="7"/>
      <dgm:spPr/>
      <dgm:t>
        <a:bodyPr/>
        <a:lstStyle/>
        <a:p>
          <a:endParaRPr lang="en-US"/>
        </a:p>
      </dgm:t>
    </dgm:pt>
    <dgm:pt modelId="{E08E0715-DAF5-4884-AA4C-80CC8728E672}" type="pres">
      <dgm:prSet presAssocID="{E50AD331-8EE1-465B-A058-B3748B639BD7}" presName="node" presStyleLbl="vennNode1" presStyleIdx="1" presStyleCnt="7">
        <dgm:presLayoutVars>
          <dgm:bulletEnabled val="1"/>
        </dgm:presLayoutVars>
      </dgm:prSet>
      <dgm:spPr/>
      <dgm:t>
        <a:bodyPr/>
        <a:lstStyle/>
        <a:p>
          <a:endParaRPr lang="en-US"/>
        </a:p>
      </dgm:t>
    </dgm:pt>
    <dgm:pt modelId="{FDD553C5-3D4E-4129-8028-EF3E7EEDEB28}" type="pres">
      <dgm:prSet presAssocID="{FEB842A9-D627-4986-9FCB-6C9D1AC6A323}" presName="node" presStyleLbl="vennNode1" presStyleIdx="2" presStyleCnt="7">
        <dgm:presLayoutVars>
          <dgm:bulletEnabled val="1"/>
        </dgm:presLayoutVars>
      </dgm:prSet>
      <dgm:spPr/>
      <dgm:t>
        <a:bodyPr/>
        <a:lstStyle/>
        <a:p>
          <a:endParaRPr lang="en-US"/>
        </a:p>
      </dgm:t>
    </dgm:pt>
    <dgm:pt modelId="{693A4D36-4B01-493A-B982-BA223D2DA801}" type="pres">
      <dgm:prSet presAssocID="{00C9583A-DFC4-4EE7-A419-6EA0D7DB6C4C}" presName="node" presStyleLbl="vennNode1" presStyleIdx="3" presStyleCnt="7">
        <dgm:presLayoutVars>
          <dgm:bulletEnabled val="1"/>
        </dgm:presLayoutVars>
      </dgm:prSet>
      <dgm:spPr/>
      <dgm:t>
        <a:bodyPr/>
        <a:lstStyle/>
        <a:p>
          <a:endParaRPr lang="en-US"/>
        </a:p>
      </dgm:t>
    </dgm:pt>
    <dgm:pt modelId="{27F0563A-281A-4834-8C7C-2973F896C1F3}" type="pres">
      <dgm:prSet presAssocID="{22D5813E-5B85-4804-B679-43A7B8955C33}" presName="node" presStyleLbl="vennNode1" presStyleIdx="4" presStyleCnt="7">
        <dgm:presLayoutVars>
          <dgm:bulletEnabled val="1"/>
        </dgm:presLayoutVars>
      </dgm:prSet>
      <dgm:spPr/>
      <dgm:t>
        <a:bodyPr/>
        <a:lstStyle/>
        <a:p>
          <a:endParaRPr lang="en-US"/>
        </a:p>
      </dgm:t>
    </dgm:pt>
    <dgm:pt modelId="{43B5FC8A-11EA-4BE0-87AE-BB8D339AFAF9}" type="pres">
      <dgm:prSet presAssocID="{B07A217D-AE7E-419B-AE53-DDC6BB289E2D}" presName="node" presStyleLbl="vennNode1" presStyleIdx="5" presStyleCnt="7">
        <dgm:presLayoutVars>
          <dgm:bulletEnabled val="1"/>
        </dgm:presLayoutVars>
      </dgm:prSet>
      <dgm:spPr/>
      <dgm:t>
        <a:bodyPr/>
        <a:lstStyle/>
        <a:p>
          <a:endParaRPr lang="en-US"/>
        </a:p>
      </dgm:t>
    </dgm:pt>
    <dgm:pt modelId="{D3AA56A9-34B0-449F-8D6C-BD6C6CB36003}" type="pres">
      <dgm:prSet presAssocID="{DFE5349A-004E-4BCF-9515-6E3472E41220}" presName="node" presStyleLbl="vennNode1" presStyleIdx="6" presStyleCnt="7">
        <dgm:presLayoutVars>
          <dgm:bulletEnabled val="1"/>
        </dgm:presLayoutVars>
      </dgm:prSet>
      <dgm:spPr/>
      <dgm:t>
        <a:bodyPr/>
        <a:lstStyle/>
        <a:p>
          <a:endParaRPr lang="en-US"/>
        </a:p>
      </dgm:t>
    </dgm:pt>
  </dgm:ptLst>
  <dgm:cxnLst>
    <dgm:cxn modelId="{44F838AD-0B6D-4FF8-B6F8-C5AF24A6AB32}" type="presOf" srcId="{B07A217D-AE7E-419B-AE53-DDC6BB289E2D}" destId="{43B5FC8A-11EA-4BE0-87AE-BB8D339AFAF9}" srcOrd="0" destOrd="0" presId="urn:microsoft.com/office/officeart/2005/8/layout/radial3"/>
    <dgm:cxn modelId="{72ADB1A7-D138-486C-A7C6-B21D414481E1}" type="presOf" srcId="{DFE5349A-004E-4BCF-9515-6E3472E41220}" destId="{D3AA56A9-34B0-449F-8D6C-BD6C6CB36003}" srcOrd="0" destOrd="0" presId="urn:microsoft.com/office/officeart/2005/8/layout/radial3"/>
    <dgm:cxn modelId="{CE5FE738-B8AF-4FAE-82E5-41E797AF39D5}" srcId="{C93779C9-C889-416B-929C-875BC9C36C8F}" destId="{E50AD331-8EE1-465B-A058-B3748B639BD7}" srcOrd="0" destOrd="0" parTransId="{332DB27E-4439-4B6A-867D-6FB19015B427}" sibTransId="{71F3AF8A-30E0-42E2-B158-425EE1EFF8A9}"/>
    <dgm:cxn modelId="{FA8BC983-6D94-4B19-B03C-FAFB6D4EE783}" srcId="{C93779C9-C889-416B-929C-875BC9C36C8F}" destId="{FEB842A9-D627-4986-9FCB-6C9D1AC6A323}" srcOrd="1" destOrd="0" parTransId="{CB26ACB5-8398-4413-A441-AA55C15EAFCB}" sibTransId="{9FFCC18D-C2E0-49C2-98D7-F534B0BA3382}"/>
    <dgm:cxn modelId="{8F42A780-0918-4D21-9DBA-336B67E45C36}" srcId="{C93779C9-C889-416B-929C-875BC9C36C8F}" destId="{DFE5349A-004E-4BCF-9515-6E3472E41220}" srcOrd="5" destOrd="0" parTransId="{6F65795D-3FB6-4B3A-8A60-B3B7F9DE800B}" sibTransId="{DDA47FA7-567A-424D-A885-AB3254204E1C}"/>
    <dgm:cxn modelId="{1D1931E9-66C2-4C43-BDB7-E08C76515769}" type="presOf" srcId="{42D763EA-8D44-458C-9556-CB00C73F782C}" destId="{33CEAD4D-1B91-4195-847B-EBCD0043D258}" srcOrd="0" destOrd="0" presId="urn:microsoft.com/office/officeart/2005/8/layout/radial3"/>
    <dgm:cxn modelId="{DC762D64-C58D-446C-92A9-01A56F2FAF07}" srcId="{42D763EA-8D44-458C-9556-CB00C73F782C}" destId="{C93779C9-C889-416B-929C-875BC9C36C8F}" srcOrd="0" destOrd="0" parTransId="{F915AC0F-C787-4D02-8025-9E826974FD22}" sibTransId="{601A6181-794A-4800-A5F4-E6196107730D}"/>
    <dgm:cxn modelId="{81EEB3AD-F239-462A-A23C-5BDA0F9ADF38}" type="presOf" srcId="{C93779C9-C889-416B-929C-875BC9C36C8F}" destId="{C2FEA07F-253C-4B60-AF7F-D45C366C56DF}" srcOrd="0" destOrd="0" presId="urn:microsoft.com/office/officeart/2005/8/layout/radial3"/>
    <dgm:cxn modelId="{4E7F8BB0-03D7-4367-B830-843DFE378633}" srcId="{C93779C9-C889-416B-929C-875BC9C36C8F}" destId="{00C9583A-DFC4-4EE7-A419-6EA0D7DB6C4C}" srcOrd="2" destOrd="0" parTransId="{219EFB19-BB33-4E59-82FD-0079DC92D117}" sibTransId="{3A7662FF-C624-410E-BEB3-27DBDFE7F51E}"/>
    <dgm:cxn modelId="{141E645B-3D65-44AA-88CA-6AD6F5300A91}" type="presOf" srcId="{FEB842A9-D627-4986-9FCB-6C9D1AC6A323}" destId="{FDD553C5-3D4E-4129-8028-EF3E7EEDEB28}" srcOrd="0" destOrd="0" presId="urn:microsoft.com/office/officeart/2005/8/layout/radial3"/>
    <dgm:cxn modelId="{C8E5D05D-6CC9-4A0B-B27E-312F6353C4B3}" type="presOf" srcId="{00C9583A-DFC4-4EE7-A419-6EA0D7DB6C4C}" destId="{693A4D36-4B01-493A-B982-BA223D2DA801}" srcOrd="0" destOrd="0" presId="urn:microsoft.com/office/officeart/2005/8/layout/radial3"/>
    <dgm:cxn modelId="{CFDB211B-C1DF-427E-966B-16A54A885617}" type="presOf" srcId="{E50AD331-8EE1-465B-A058-B3748B639BD7}" destId="{E08E0715-DAF5-4884-AA4C-80CC8728E672}" srcOrd="0" destOrd="0" presId="urn:microsoft.com/office/officeart/2005/8/layout/radial3"/>
    <dgm:cxn modelId="{1434B93D-C58C-40DE-9AC0-BEF88735AE78}" srcId="{C93779C9-C889-416B-929C-875BC9C36C8F}" destId="{22D5813E-5B85-4804-B679-43A7B8955C33}" srcOrd="3" destOrd="0" parTransId="{B47437C1-98BF-4779-A61E-F613A952191F}" sibTransId="{58B812A5-8E23-40C0-B567-E8B4F10BC32F}"/>
    <dgm:cxn modelId="{4BD90F6A-F469-4736-92D1-CF58966F1A9A}" srcId="{C93779C9-C889-416B-929C-875BC9C36C8F}" destId="{B07A217D-AE7E-419B-AE53-DDC6BB289E2D}" srcOrd="4" destOrd="0" parTransId="{66CB3049-319F-4FC6-89EA-7C1C8434BECC}" sibTransId="{02CFF5F6-2953-4ED3-805A-4792B7413394}"/>
    <dgm:cxn modelId="{6E4EE666-4069-4EBC-87F2-1037A71BD360}" type="presOf" srcId="{22D5813E-5B85-4804-B679-43A7B8955C33}" destId="{27F0563A-281A-4834-8C7C-2973F896C1F3}" srcOrd="0" destOrd="0" presId="urn:microsoft.com/office/officeart/2005/8/layout/radial3"/>
    <dgm:cxn modelId="{94CC0AF8-B85D-49E2-BA76-085B3A8914AA}" type="presParOf" srcId="{33CEAD4D-1B91-4195-847B-EBCD0043D258}" destId="{61411A60-1041-44A3-849D-B2784EFB8F7F}" srcOrd="0" destOrd="0" presId="urn:microsoft.com/office/officeart/2005/8/layout/radial3"/>
    <dgm:cxn modelId="{30FE4DEC-EAAB-4070-A705-D4FEA8EDF8E7}" type="presParOf" srcId="{61411A60-1041-44A3-849D-B2784EFB8F7F}" destId="{C2FEA07F-253C-4B60-AF7F-D45C366C56DF}" srcOrd="0" destOrd="0" presId="urn:microsoft.com/office/officeart/2005/8/layout/radial3"/>
    <dgm:cxn modelId="{FF1A56FC-6D15-4E13-95AF-8E9B4C534832}" type="presParOf" srcId="{61411A60-1041-44A3-849D-B2784EFB8F7F}" destId="{E08E0715-DAF5-4884-AA4C-80CC8728E672}" srcOrd="1" destOrd="0" presId="urn:microsoft.com/office/officeart/2005/8/layout/radial3"/>
    <dgm:cxn modelId="{265A3FC3-2303-4B8B-9E91-3DE868DFD09A}" type="presParOf" srcId="{61411A60-1041-44A3-849D-B2784EFB8F7F}" destId="{FDD553C5-3D4E-4129-8028-EF3E7EEDEB28}" srcOrd="2" destOrd="0" presId="urn:microsoft.com/office/officeart/2005/8/layout/radial3"/>
    <dgm:cxn modelId="{C594CFCB-4474-4DDF-9491-071A0D4B073D}" type="presParOf" srcId="{61411A60-1041-44A3-849D-B2784EFB8F7F}" destId="{693A4D36-4B01-493A-B982-BA223D2DA801}" srcOrd="3" destOrd="0" presId="urn:microsoft.com/office/officeart/2005/8/layout/radial3"/>
    <dgm:cxn modelId="{4C4EA3F7-58A3-40DF-9A69-29F961D05FCB}" type="presParOf" srcId="{61411A60-1041-44A3-849D-B2784EFB8F7F}" destId="{27F0563A-281A-4834-8C7C-2973F896C1F3}" srcOrd="4" destOrd="0" presId="urn:microsoft.com/office/officeart/2005/8/layout/radial3"/>
    <dgm:cxn modelId="{62A57BAB-D529-4A9E-B240-DD999F90922E}" type="presParOf" srcId="{61411A60-1041-44A3-849D-B2784EFB8F7F}" destId="{43B5FC8A-11EA-4BE0-87AE-BB8D339AFAF9}" srcOrd="5" destOrd="0" presId="urn:microsoft.com/office/officeart/2005/8/layout/radial3"/>
    <dgm:cxn modelId="{93B06084-7DCA-4E0A-B338-FF9C96027027}" type="presParOf" srcId="{61411A60-1041-44A3-849D-B2784EFB8F7F}" destId="{D3AA56A9-34B0-449F-8D6C-BD6C6CB36003}"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4489A6-184F-423C-9CA4-8B116C086186}"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BDBD0741-111C-42E0-B96F-83DE1D4175AF}">
      <dgm:prSet phldrT="[Text]"/>
      <dgm:spPr/>
      <dgm:t>
        <a:bodyPr/>
        <a:lstStyle/>
        <a:p>
          <a:r>
            <a:rPr lang="en-US" dirty="0" smtClean="0"/>
            <a:t>Pre 2000</a:t>
          </a:r>
          <a:endParaRPr lang="en-US" dirty="0"/>
        </a:p>
      </dgm:t>
    </dgm:pt>
    <dgm:pt modelId="{EA73424E-F3A9-429D-9888-A442220A0105}" type="parTrans" cxnId="{A5662DD9-B022-4711-9E1D-E9A40D5B8311}">
      <dgm:prSet/>
      <dgm:spPr/>
      <dgm:t>
        <a:bodyPr/>
        <a:lstStyle/>
        <a:p>
          <a:endParaRPr lang="en-US"/>
        </a:p>
      </dgm:t>
    </dgm:pt>
    <dgm:pt modelId="{7916C8CC-864C-4D95-A46A-C508BF698D14}" type="sibTrans" cxnId="{A5662DD9-B022-4711-9E1D-E9A40D5B8311}">
      <dgm:prSet/>
      <dgm:spPr/>
      <dgm:t>
        <a:bodyPr/>
        <a:lstStyle/>
        <a:p>
          <a:endParaRPr lang="en-US"/>
        </a:p>
      </dgm:t>
    </dgm:pt>
    <dgm:pt modelId="{F33A9046-FD26-4752-BA3E-B56173EB8457}">
      <dgm:prSet phldrT="[Text]"/>
      <dgm:spPr/>
      <dgm:t>
        <a:bodyPr/>
        <a:lstStyle/>
        <a:p>
          <a:r>
            <a:rPr lang="en-US" dirty="0" smtClean="0"/>
            <a:t>Global Reporting Initiative (GRI)</a:t>
          </a:r>
          <a:endParaRPr lang="en-US" dirty="0"/>
        </a:p>
      </dgm:t>
    </dgm:pt>
    <dgm:pt modelId="{0CFE1BD7-F848-4E10-8363-EF0D6FC3D573}" type="parTrans" cxnId="{978E0019-A0A8-4A81-90CF-4E16F909FC6C}">
      <dgm:prSet/>
      <dgm:spPr/>
      <dgm:t>
        <a:bodyPr/>
        <a:lstStyle/>
        <a:p>
          <a:endParaRPr lang="en-US"/>
        </a:p>
      </dgm:t>
    </dgm:pt>
    <dgm:pt modelId="{C94C4AC2-93FD-4BBB-89CF-89CB151856CB}" type="sibTrans" cxnId="{978E0019-A0A8-4A81-90CF-4E16F909FC6C}">
      <dgm:prSet/>
      <dgm:spPr/>
      <dgm:t>
        <a:bodyPr/>
        <a:lstStyle/>
        <a:p>
          <a:endParaRPr lang="en-US"/>
        </a:p>
      </dgm:t>
    </dgm:pt>
    <dgm:pt modelId="{EA2E6F10-9488-493C-9E3A-2DCC0BD8B218}">
      <dgm:prSet phldrT="[Text]"/>
      <dgm:spPr/>
      <dgm:t>
        <a:bodyPr/>
        <a:lstStyle/>
        <a:p>
          <a:r>
            <a:rPr lang="en-US" dirty="0" smtClean="0"/>
            <a:t>Other Regional Forums</a:t>
          </a:r>
          <a:endParaRPr lang="en-US" dirty="0"/>
        </a:p>
      </dgm:t>
    </dgm:pt>
    <dgm:pt modelId="{3A960F47-6F86-4855-979C-59D93AEFFED2}" type="parTrans" cxnId="{E51C8532-7CC7-4779-B850-94F5D2709375}">
      <dgm:prSet/>
      <dgm:spPr/>
      <dgm:t>
        <a:bodyPr/>
        <a:lstStyle/>
        <a:p>
          <a:endParaRPr lang="en-US"/>
        </a:p>
      </dgm:t>
    </dgm:pt>
    <dgm:pt modelId="{BCD6B156-814B-44C1-80B7-CE86B29CF79D}" type="sibTrans" cxnId="{E51C8532-7CC7-4779-B850-94F5D2709375}">
      <dgm:prSet/>
      <dgm:spPr/>
      <dgm:t>
        <a:bodyPr/>
        <a:lstStyle/>
        <a:p>
          <a:endParaRPr lang="en-US"/>
        </a:p>
      </dgm:t>
    </dgm:pt>
    <dgm:pt modelId="{0737C0E5-64BC-4BEA-90D6-4EDCD47394B6}">
      <dgm:prSet phldrT="[Text]"/>
      <dgm:spPr/>
      <dgm:t>
        <a:bodyPr/>
        <a:lstStyle/>
        <a:p>
          <a:r>
            <a:rPr lang="en-US" dirty="0" smtClean="0"/>
            <a:t>2001-2010</a:t>
          </a:r>
          <a:endParaRPr lang="en-US" dirty="0"/>
        </a:p>
      </dgm:t>
    </dgm:pt>
    <dgm:pt modelId="{0A88C6EF-0C4E-4258-A4F8-1DD694B08B7B}" type="parTrans" cxnId="{17E5EFA3-996D-491E-B9FC-506B10D4005C}">
      <dgm:prSet/>
      <dgm:spPr/>
      <dgm:t>
        <a:bodyPr/>
        <a:lstStyle/>
        <a:p>
          <a:endParaRPr lang="en-US"/>
        </a:p>
      </dgm:t>
    </dgm:pt>
    <dgm:pt modelId="{07733830-833F-4C95-8458-559A8C033CB5}" type="sibTrans" cxnId="{17E5EFA3-996D-491E-B9FC-506B10D4005C}">
      <dgm:prSet/>
      <dgm:spPr/>
      <dgm:t>
        <a:bodyPr/>
        <a:lstStyle/>
        <a:p>
          <a:endParaRPr lang="en-US"/>
        </a:p>
      </dgm:t>
    </dgm:pt>
    <dgm:pt modelId="{4943BF1C-90A0-42B1-A5C6-235261852DB1}">
      <dgm:prSet phldrT="[Text]"/>
      <dgm:spPr/>
      <dgm:t>
        <a:bodyPr/>
        <a:lstStyle/>
        <a:p>
          <a:r>
            <a:rPr lang="en-US" dirty="0" smtClean="0"/>
            <a:t>Carbon Disclosure</a:t>
          </a:r>
          <a:endParaRPr lang="en-US" dirty="0"/>
        </a:p>
      </dgm:t>
    </dgm:pt>
    <dgm:pt modelId="{AF53860C-479A-4FE7-9291-DF0ABCB35B0F}" type="parTrans" cxnId="{ADFC4651-E895-48AD-A982-513F0C822256}">
      <dgm:prSet/>
      <dgm:spPr/>
      <dgm:t>
        <a:bodyPr/>
        <a:lstStyle/>
        <a:p>
          <a:endParaRPr lang="en-US"/>
        </a:p>
      </dgm:t>
    </dgm:pt>
    <dgm:pt modelId="{3987FAAF-89B6-4D53-9370-BA52AC63FD32}" type="sibTrans" cxnId="{ADFC4651-E895-48AD-A982-513F0C822256}">
      <dgm:prSet/>
      <dgm:spPr/>
      <dgm:t>
        <a:bodyPr/>
        <a:lstStyle/>
        <a:p>
          <a:endParaRPr lang="en-US"/>
        </a:p>
      </dgm:t>
    </dgm:pt>
    <dgm:pt modelId="{77450A38-D835-4F14-829D-453EBAB4F14F}">
      <dgm:prSet phldrT="[Text]"/>
      <dgm:spPr/>
      <dgm:t>
        <a:bodyPr/>
        <a:lstStyle/>
        <a:p>
          <a:r>
            <a:rPr lang="en-US" dirty="0" smtClean="0"/>
            <a:t>Greenhouse Gas</a:t>
          </a:r>
          <a:endParaRPr lang="en-US" dirty="0"/>
        </a:p>
      </dgm:t>
    </dgm:pt>
    <dgm:pt modelId="{D356741D-3081-4C93-AF11-6C0DC96EBBFC}" type="parTrans" cxnId="{148F61C6-AC01-4D8D-9D4B-E7838455820E}">
      <dgm:prSet/>
      <dgm:spPr/>
      <dgm:t>
        <a:bodyPr/>
        <a:lstStyle/>
        <a:p>
          <a:endParaRPr lang="en-US"/>
        </a:p>
      </dgm:t>
    </dgm:pt>
    <dgm:pt modelId="{E878F0D7-7DF8-4701-83CC-EA5B0BE07F39}" type="sibTrans" cxnId="{148F61C6-AC01-4D8D-9D4B-E7838455820E}">
      <dgm:prSet/>
      <dgm:spPr/>
      <dgm:t>
        <a:bodyPr/>
        <a:lstStyle/>
        <a:p>
          <a:endParaRPr lang="en-US"/>
        </a:p>
      </dgm:t>
    </dgm:pt>
    <dgm:pt modelId="{C7EEC561-A0F0-4C6A-9347-2E07F99EA606}">
      <dgm:prSet phldrT="[Text]"/>
      <dgm:spPr/>
      <dgm:t>
        <a:bodyPr/>
        <a:lstStyle/>
        <a:p>
          <a:r>
            <a:rPr lang="en-US" dirty="0" smtClean="0"/>
            <a:t>2010-2020</a:t>
          </a:r>
          <a:endParaRPr lang="en-US" dirty="0"/>
        </a:p>
      </dgm:t>
    </dgm:pt>
    <dgm:pt modelId="{D063B833-DA40-44B7-8E15-9B0567A2D4A4}" type="parTrans" cxnId="{750197F5-E073-4E7D-948E-F24177BB3123}">
      <dgm:prSet/>
      <dgm:spPr/>
      <dgm:t>
        <a:bodyPr/>
        <a:lstStyle/>
        <a:p>
          <a:endParaRPr lang="en-US"/>
        </a:p>
      </dgm:t>
    </dgm:pt>
    <dgm:pt modelId="{74487F3B-F740-4192-ABE1-2CBA1CF9AB2E}" type="sibTrans" cxnId="{750197F5-E073-4E7D-948E-F24177BB3123}">
      <dgm:prSet/>
      <dgm:spPr/>
      <dgm:t>
        <a:bodyPr/>
        <a:lstStyle/>
        <a:p>
          <a:endParaRPr lang="en-US"/>
        </a:p>
      </dgm:t>
    </dgm:pt>
    <dgm:pt modelId="{B556361E-5FE1-40E7-9F24-E0BC3AC47C13}">
      <dgm:prSet phldrT="[Text]"/>
      <dgm:spPr/>
      <dgm:t>
        <a:bodyPr/>
        <a:lstStyle/>
        <a:p>
          <a:r>
            <a:rPr lang="en-US" dirty="0" smtClean="0"/>
            <a:t>IIRC</a:t>
          </a:r>
          <a:endParaRPr lang="en-US" dirty="0"/>
        </a:p>
      </dgm:t>
    </dgm:pt>
    <dgm:pt modelId="{B8E48068-D6A0-4CE5-97A4-AF8143BDFF91}" type="parTrans" cxnId="{DD2E1252-C759-4DDF-AF3A-1980D531EB94}">
      <dgm:prSet/>
      <dgm:spPr/>
      <dgm:t>
        <a:bodyPr/>
        <a:lstStyle/>
        <a:p>
          <a:endParaRPr lang="en-US"/>
        </a:p>
      </dgm:t>
    </dgm:pt>
    <dgm:pt modelId="{1871519B-FD74-422D-AEB8-1ACABD7BACF6}" type="sibTrans" cxnId="{DD2E1252-C759-4DDF-AF3A-1980D531EB94}">
      <dgm:prSet/>
      <dgm:spPr/>
      <dgm:t>
        <a:bodyPr/>
        <a:lstStyle/>
        <a:p>
          <a:endParaRPr lang="en-US"/>
        </a:p>
      </dgm:t>
    </dgm:pt>
    <dgm:pt modelId="{94544597-7E63-4776-AB6A-29847E060B8A}">
      <dgm:prSet phldrT="[Text]"/>
      <dgm:spPr/>
      <dgm:t>
        <a:bodyPr/>
        <a:lstStyle/>
        <a:p>
          <a:r>
            <a:rPr lang="en-US" dirty="0" smtClean="0"/>
            <a:t>SASB</a:t>
          </a:r>
          <a:endParaRPr lang="en-US" dirty="0"/>
        </a:p>
      </dgm:t>
    </dgm:pt>
    <dgm:pt modelId="{8F6F87A8-B06F-4C6A-A56A-0C2FDA565499}" type="parTrans" cxnId="{07F6ED46-6159-48A5-9425-7E3A65A56BAD}">
      <dgm:prSet/>
      <dgm:spPr/>
      <dgm:t>
        <a:bodyPr/>
        <a:lstStyle/>
        <a:p>
          <a:endParaRPr lang="en-US"/>
        </a:p>
      </dgm:t>
    </dgm:pt>
    <dgm:pt modelId="{76F1C28F-4A49-40AE-87B3-490652233B1E}" type="sibTrans" cxnId="{07F6ED46-6159-48A5-9425-7E3A65A56BAD}">
      <dgm:prSet/>
      <dgm:spPr/>
      <dgm:t>
        <a:bodyPr/>
        <a:lstStyle/>
        <a:p>
          <a:endParaRPr lang="en-US"/>
        </a:p>
      </dgm:t>
    </dgm:pt>
    <dgm:pt modelId="{0A127700-ABF1-4AA5-8BE8-BB6D6C2EDB3B}">
      <dgm:prSet phldrT="[Text]"/>
      <dgm:spPr/>
      <dgm:t>
        <a:bodyPr/>
        <a:lstStyle/>
        <a:p>
          <a:r>
            <a:rPr lang="en-US" dirty="0" smtClean="0"/>
            <a:t>Climate Disclosure</a:t>
          </a:r>
          <a:endParaRPr lang="en-US" dirty="0"/>
        </a:p>
      </dgm:t>
    </dgm:pt>
    <dgm:pt modelId="{30AE25F5-51E2-4C6B-AFC0-0DE6D53ABEA1}" type="parTrans" cxnId="{C48B0ACE-6931-4654-899A-982B239345FC}">
      <dgm:prSet/>
      <dgm:spPr/>
      <dgm:t>
        <a:bodyPr/>
        <a:lstStyle/>
        <a:p>
          <a:endParaRPr lang="en-US"/>
        </a:p>
      </dgm:t>
    </dgm:pt>
    <dgm:pt modelId="{170BFDD9-5F38-47F3-8C4F-1C6CBE0D4976}" type="sibTrans" cxnId="{C48B0ACE-6931-4654-899A-982B239345FC}">
      <dgm:prSet/>
      <dgm:spPr/>
      <dgm:t>
        <a:bodyPr/>
        <a:lstStyle/>
        <a:p>
          <a:endParaRPr lang="en-US"/>
        </a:p>
      </dgm:t>
    </dgm:pt>
    <dgm:pt modelId="{CA6640C9-00A3-4073-893B-583FF700A7D4}">
      <dgm:prSet phldrT="[Text]"/>
      <dgm:spPr/>
      <dgm:t>
        <a:bodyPr/>
        <a:lstStyle/>
        <a:p>
          <a:r>
            <a:rPr lang="en-US" dirty="0" smtClean="0"/>
            <a:t>UN SDGs</a:t>
          </a:r>
          <a:endParaRPr lang="en-US" dirty="0"/>
        </a:p>
      </dgm:t>
    </dgm:pt>
    <dgm:pt modelId="{C0637127-9C4F-4E49-8741-5F3A84D1B8EC}" type="parTrans" cxnId="{B3AAA445-FA1F-41C9-98FD-E9DAA5F6EED8}">
      <dgm:prSet/>
      <dgm:spPr/>
      <dgm:t>
        <a:bodyPr/>
        <a:lstStyle/>
        <a:p>
          <a:endParaRPr lang="en-US"/>
        </a:p>
      </dgm:t>
    </dgm:pt>
    <dgm:pt modelId="{0A45EDC6-31DE-45B5-94DB-BBC1504ADAC2}" type="sibTrans" cxnId="{B3AAA445-FA1F-41C9-98FD-E9DAA5F6EED8}">
      <dgm:prSet/>
      <dgm:spPr/>
      <dgm:t>
        <a:bodyPr/>
        <a:lstStyle/>
        <a:p>
          <a:endParaRPr lang="en-US"/>
        </a:p>
      </dgm:t>
    </dgm:pt>
    <dgm:pt modelId="{10E156FC-1A74-4E1A-AFF9-9AC2D01938C9}">
      <dgm:prSet phldrT="[Text]"/>
      <dgm:spPr/>
      <dgm:t>
        <a:bodyPr/>
        <a:lstStyle/>
        <a:p>
          <a:r>
            <a:rPr lang="en-US" dirty="0" smtClean="0"/>
            <a:t>WEF-IBC</a:t>
          </a:r>
          <a:endParaRPr lang="en-US" dirty="0"/>
        </a:p>
      </dgm:t>
    </dgm:pt>
    <dgm:pt modelId="{948A8FC8-56C3-4393-9392-25584422C1E6}" type="parTrans" cxnId="{F9900C0B-1AE2-4663-B2E1-21ECA588B9BF}">
      <dgm:prSet/>
      <dgm:spPr/>
      <dgm:t>
        <a:bodyPr/>
        <a:lstStyle/>
        <a:p>
          <a:endParaRPr lang="en-US"/>
        </a:p>
      </dgm:t>
    </dgm:pt>
    <dgm:pt modelId="{BF28D0BA-49A9-4D30-8A36-E6CD4EEE7FD3}" type="sibTrans" cxnId="{F9900C0B-1AE2-4663-B2E1-21ECA588B9BF}">
      <dgm:prSet/>
      <dgm:spPr/>
      <dgm:t>
        <a:bodyPr/>
        <a:lstStyle/>
        <a:p>
          <a:endParaRPr lang="en-US"/>
        </a:p>
      </dgm:t>
    </dgm:pt>
    <dgm:pt modelId="{952200BB-04C1-491B-9327-A4489C73700B}">
      <dgm:prSet phldrT="[Text]"/>
      <dgm:spPr/>
      <dgm:t>
        <a:bodyPr/>
        <a:lstStyle/>
        <a:p>
          <a:r>
            <a:rPr lang="en-US" dirty="0" smtClean="0"/>
            <a:t>IOSCO-SFN</a:t>
          </a:r>
          <a:endParaRPr lang="en-US" dirty="0"/>
        </a:p>
      </dgm:t>
    </dgm:pt>
    <dgm:pt modelId="{0A042663-7D2C-486E-809C-25F2E56ED4E7}" type="parTrans" cxnId="{EEFC9646-57ED-4AD2-B903-D89BE39E3038}">
      <dgm:prSet/>
      <dgm:spPr/>
    </dgm:pt>
    <dgm:pt modelId="{DA6582FE-5361-4E5E-A222-F578998C8C57}" type="sibTrans" cxnId="{EEFC9646-57ED-4AD2-B903-D89BE39E3038}">
      <dgm:prSet/>
      <dgm:spPr/>
    </dgm:pt>
    <dgm:pt modelId="{B1C7F798-4343-4993-9BA3-2B59765CF547}" type="pres">
      <dgm:prSet presAssocID="{294489A6-184F-423C-9CA4-8B116C086186}" presName="Name0" presStyleCnt="0">
        <dgm:presLayoutVars>
          <dgm:dir/>
          <dgm:animLvl val="lvl"/>
          <dgm:resizeHandles val="exact"/>
        </dgm:presLayoutVars>
      </dgm:prSet>
      <dgm:spPr/>
      <dgm:t>
        <a:bodyPr/>
        <a:lstStyle/>
        <a:p>
          <a:endParaRPr lang="en-US"/>
        </a:p>
      </dgm:t>
    </dgm:pt>
    <dgm:pt modelId="{15DDE623-BFC4-4E91-A5D0-252524D1966B}" type="pres">
      <dgm:prSet presAssocID="{294489A6-184F-423C-9CA4-8B116C086186}" presName="tSp" presStyleCnt="0"/>
      <dgm:spPr/>
    </dgm:pt>
    <dgm:pt modelId="{49EBDB23-5C38-4D44-9845-45DE6FB99DDA}" type="pres">
      <dgm:prSet presAssocID="{294489A6-184F-423C-9CA4-8B116C086186}" presName="bSp" presStyleCnt="0"/>
      <dgm:spPr/>
    </dgm:pt>
    <dgm:pt modelId="{DEE0B90B-7599-49BC-9340-DF7634566704}" type="pres">
      <dgm:prSet presAssocID="{294489A6-184F-423C-9CA4-8B116C086186}" presName="process" presStyleCnt="0"/>
      <dgm:spPr/>
    </dgm:pt>
    <dgm:pt modelId="{1B4548AD-8ECB-4CED-8AEB-15F835798526}" type="pres">
      <dgm:prSet presAssocID="{BDBD0741-111C-42E0-B96F-83DE1D4175AF}" presName="composite1" presStyleCnt="0"/>
      <dgm:spPr/>
    </dgm:pt>
    <dgm:pt modelId="{C7E5EB76-1D89-4B63-AF31-2F32368B5FE2}" type="pres">
      <dgm:prSet presAssocID="{BDBD0741-111C-42E0-B96F-83DE1D4175AF}" presName="dummyNode1" presStyleLbl="node1" presStyleIdx="0" presStyleCnt="3"/>
      <dgm:spPr/>
    </dgm:pt>
    <dgm:pt modelId="{2074E069-8213-4193-8249-25A13CF764A7}" type="pres">
      <dgm:prSet presAssocID="{BDBD0741-111C-42E0-B96F-83DE1D4175AF}" presName="childNode1" presStyleLbl="bgAcc1" presStyleIdx="0" presStyleCnt="3">
        <dgm:presLayoutVars>
          <dgm:bulletEnabled val="1"/>
        </dgm:presLayoutVars>
      </dgm:prSet>
      <dgm:spPr/>
      <dgm:t>
        <a:bodyPr/>
        <a:lstStyle/>
        <a:p>
          <a:endParaRPr lang="en-US"/>
        </a:p>
      </dgm:t>
    </dgm:pt>
    <dgm:pt modelId="{FD8E9138-566A-4635-BE88-C95A69D39296}" type="pres">
      <dgm:prSet presAssocID="{BDBD0741-111C-42E0-B96F-83DE1D4175AF}" presName="childNode1tx" presStyleLbl="bgAcc1" presStyleIdx="0" presStyleCnt="3">
        <dgm:presLayoutVars>
          <dgm:bulletEnabled val="1"/>
        </dgm:presLayoutVars>
      </dgm:prSet>
      <dgm:spPr/>
      <dgm:t>
        <a:bodyPr/>
        <a:lstStyle/>
        <a:p>
          <a:endParaRPr lang="en-US"/>
        </a:p>
      </dgm:t>
    </dgm:pt>
    <dgm:pt modelId="{D131EDA6-E81F-4A29-81E2-1A8D84B2B542}" type="pres">
      <dgm:prSet presAssocID="{BDBD0741-111C-42E0-B96F-83DE1D4175AF}" presName="parentNode1" presStyleLbl="node1" presStyleIdx="0" presStyleCnt="3">
        <dgm:presLayoutVars>
          <dgm:chMax val="1"/>
          <dgm:bulletEnabled val="1"/>
        </dgm:presLayoutVars>
      </dgm:prSet>
      <dgm:spPr/>
      <dgm:t>
        <a:bodyPr/>
        <a:lstStyle/>
        <a:p>
          <a:endParaRPr lang="en-US"/>
        </a:p>
      </dgm:t>
    </dgm:pt>
    <dgm:pt modelId="{6ED6BA13-3564-45B3-A337-E0E299B2CDC5}" type="pres">
      <dgm:prSet presAssocID="{BDBD0741-111C-42E0-B96F-83DE1D4175AF}" presName="connSite1" presStyleCnt="0"/>
      <dgm:spPr/>
    </dgm:pt>
    <dgm:pt modelId="{A7930675-BEFD-4613-B4B7-299F23DB685C}" type="pres">
      <dgm:prSet presAssocID="{7916C8CC-864C-4D95-A46A-C508BF698D14}" presName="Name9" presStyleLbl="sibTrans2D1" presStyleIdx="0" presStyleCnt="2"/>
      <dgm:spPr/>
      <dgm:t>
        <a:bodyPr/>
        <a:lstStyle/>
        <a:p>
          <a:endParaRPr lang="en-US"/>
        </a:p>
      </dgm:t>
    </dgm:pt>
    <dgm:pt modelId="{4F443239-0319-4062-9339-AAA576697A46}" type="pres">
      <dgm:prSet presAssocID="{0737C0E5-64BC-4BEA-90D6-4EDCD47394B6}" presName="composite2" presStyleCnt="0"/>
      <dgm:spPr/>
    </dgm:pt>
    <dgm:pt modelId="{11826429-CF1E-4BCC-8835-3964298B80C6}" type="pres">
      <dgm:prSet presAssocID="{0737C0E5-64BC-4BEA-90D6-4EDCD47394B6}" presName="dummyNode2" presStyleLbl="node1" presStyleIdx="0" presStyleCnt="3"/>
      <dgm:spPr/>
    </dgm:pt>
    <dgm:pt modelId="{751F2DEE-0B45-4497-91CC-00257A0DBAFB}" type="pres">
      <dgm:prSet presAssocID="{0737C0E5-64BC-4BEA-90D6-4EDCD47394B6}" presName="childNode2" presStyleLbl="bgAcc1" presStyleIdx="1" presStyleCnt="3">
        <dgm:presLayoutVars>
          <dgm:bulletEnabled val="1"/>
        </dgm:presLayoutVars>
      </dgm:prSet>
      <dgm:spPr/>
      <dgm:t>
        <a:bodyPr/>
        <a:lstStyle/>
        <a:p>
          <a:endParaRPr lang="en-US"/>
        </a:p>
      </dgm:t>
    </dgm:pt>
    <dgm:pt modelId="{39A94001-62D6-415B-A165-174FC1E10770}" type="pres">
      <dgm:prSet presAssocID="{0737C0E5-64BC-4BEA-90D6-4EDCD47394B6}" presName="childNode2tx" presStyleLbl="bgAcc1" presStyleIdx="1" presStyleCnt="3">
        <dgm:presLayoutVars>
          <dgm:bulletEnabled val="1"/>
        </dgm:presLayoutVars>
      </dgm:prSet>
      <dgm:spPr/>
      <dgm:t>
        <a:bodyPr/>
        <a:lstStyle/>
        <a:p>
          <a:endParaRPr lang="en-US"/>
        </a:p>
      </dgm:t>
    </dgm:pt>
    <dgm:pt modelId="{7C01E3D0-0EC9-486B-9767-F86FC7649987}" type="pres">
      <dgm:prSet presAssocID="{0737C0E5-64BC-4BEA-90D6-4EDCD47394B6}" presName="parentNode2" presStyleLbl="node1" presStyleIdx="1" presStyleCnt="3">
        <dgm:presLayoutVars>
          <dgm:chMax val="0"/>
          <dgm:bulletEnabled val="1"/>
        </dgm:presLayoutVars>
      </dgm:prSet>
      <dgm:spPr/>
      <dgm:t>
        <a:bodyPr/>
        <a:lstStyle/>
        <a:p>
          <a:endParaRPr lang="en-US"/>
        </a:p>
      </dgm:t>
    </dgm:pt>
    <dgm:pt modelId="{5C1FBC03-DF0A-4C88-B140-A9422A20EB9E}" type="pres">
      <dgm:prSet presAssocID="{0737C0E5-64BC-4BEA-90D6-4EDCD47394B6}" presName="connSite2" presStyleCnt="0"/>
      <dgm:spPr/>
    </dgm:pt>
    <dgm:pt modelId="{FBC53E5A-9C8A-4A3E-92DF-1CA161B15208}" type="pres">
      <dgm:prSet presAssocID="{07733830-833F-4C95-8458-559A8C033CB5}" presName="Name18" presStyleLbl="sibTrans2D1" presStyleIdx="1" presStyleCnt="2"/>
      <dgm:spPr/>
      <dgm:t>
        <a:bodyPr/>
        <a:lstStyle/>
        <a:p>
          <a:endParaRPr lang="en-US"/>
        </a:p>
      </dgm:t>
    </dgm:pt>
    <dgm:pt modelId="{1DD717CA-A486-40EE-84F8-6B49F25378F1}" type="pres">
      <dgm:prSet presAssocID="{C7EEC561-A0F0-4C6A-9347-2E07F99EA606}" presName="composite1" presStyleCnt="0"/>
      <dgm:spPr/>
    </dgm:pt>
    <dgm:pt modelId="{4300E0C1-8DB7-4B2C-9243-23D221BA87B0}" type="pres">
      <dgm:prSet presAssocID="{C7EEC561-A0F0-4C6A-9347-2E07F99EA606}" presName="dummyNode1" presStyleLbl="node1" presStyleIdx="1" presStyleCnt="3"/>
      <dgm:spPr/>
    </dgm:pt>
    <dgm:pt modelId="{8DFED9D4-4194-4836-800E-A4363D576E6C}" type="pres">
      <dgm:prSet presAssocID="{C7EEC561-A0F0-4C6A-9347-2E07F99EA606}" presName="childNode1" presStyleLbl="bgAcc1" presStyleIdx="2" presStyleCnt="3">
        <dgm:presLayoutVars>
          <dgm:bulletEnabled val="1"/>
        </dgm:presLayoutVars>
      </dgm:prSet>
      <dgm:spPr/>
      <dgm:t>
        <a:bodyPr/>
        <a:lstStyle/>
        <a:p>
          <a:endParaRPr lang="en-US"/>
        </a:p>
      </dgm:t>
    </dgm:pt>
    <dgm:pt modelId="{9EBE9F85-B99A-456C-BA1E-BBB807302BBF}" type="pres">
      <dgm:prSet presAssocID="{C7EEC561-A0F0-4C6A-9347-2E07F99EA606}" presName="childNode1tx" presStyleLbl="bgAcc1" presStyleIdx="2" presStyleCnt="3">
        <dgm:presLayoutVars>
          <dgm:bulletEnabled val="1"/>
        </dgm:presLayoutVars>
      </dgm:prSet>
      <dgm:spPr/>
      <dgm:t>
        <a:bodyPr/>
        <a:lstStyle/>
        <a:p>
          <a:endParaRPr lang="en-US"/>
        </a:p>
      </dgm:t>
    </dgm:pt>
    <dgm:pt modelId="{CBB62113-28C3-405E-A9C5-1A673986D7C0}" type="pres">
      <dgm:prSet presAssocID="{C7EEC561-A0F0-4C6A-9347-2E07F99EA606}" presName="parentNode1" presStyleLbl="node1" presStyleIdx="2" presStyleCnt="3">
        <dgm:presLayoutVars>
          <dgm:chMax val="1"/>
          <dgm:bulletEnabled val="1"/>
        </dgm:presLayoutVars>
      </dgm:prSet>
      <dgm:spPr/>
      <dgm:t>
        <a:bodyPr/>
        <a:lstStyle/>
        <a:p>
          <a:endParaRPr lang="en-US"/>
        </a:p>
      </dgm:t>
    </dgm:pt>
    <dgm:pt modelId="{71A77DEB-3C14-4A7C-AF52-F0F071F23D9C}" type="pres">
      <dgm:prSet presAssocID="{C7EEC561-A0F0-4C6A-9347-2E07F99EA606}" presName="connSite1" presStyleCnt="0"/>
      <dgm:spPr/>
    </dgm:pt>
  </dgm:ptLst>
  <dgm:cxnLst>
    <dgm:cxn modelId="{C119D271-868C-4A10-ABD2-799990DA30CF}" type="presOf" srcId="{0A127700-ABF1-4AA5-8BE8-BB6D6C2EDB3B}" destId="{39A94001-62D6-415B-A165-174FC1E10770}" srcOrd="1" destOrd="2" presId="urn:microsoft.com/office/officeart/2005/8/layout/hProcess4"/>
    <dgm:cxn modelId="{C48B0ACE-6931-4654-899A-982B239345FC}" srcId="{0737C0E5-64BC-4BEA-90D6-4EDCD47394B6}" destId="{0A127700-ABF1-4AA5-8BE8-BB6D6C2EDB3B}" srcOrd="2" destOrd="0" parTransId="{30AE25F5-51E2-4C6B-AFC0-0DE6D53ABEA1}" sibTransId="{170BFDD9-5F38-47F3-8C4F-1C6CBE0D4976}"/>
    <dgm:cxn modelId="{B513857C-8C4D-4659-AEE3-17A95CA2C217}" type="presOf" srcId="{C7EEC561-A0F0-4C6A-9347-2E07F99EA606}" destId="{CBB62113-28C3-405E-A9C5-1A673986D7C0}" srcOrd="0" destOrd="0" presId="urn:microsoft.com/office/officeart/2005/8/layout/hProcess4"/>
    <dgm:cxn modelId="{DD2E1252-C759-4DDF-AF3A-1980D531EB94}" srcId="{C7EEC561-A0F0-4C6A-9347-2E07F99EA606}" destId="{B556361E-5FE1-40E7-9F24-E0BC3AC47C13}" srcOrd="0" destOrd="0" parTransId="{B8E48068-D6A0-4CE5-97A4-AF8143BDFF91}" sibTransId="{1871519B-FD74-422D-AEB8-1ACABD7BACF6}"/>
    <dgm:cxn modelId="{17E5EFA3-996D-491E-B9FC-506B10D4005C}" srcId="{294489A6-184F-423C-9CA4-8B116C086186}" destId="{0737C0E5-64BC-4BEA-90D6-4EDCD47394B6}" srcOrd="1" destOrd="0" parTransId="{0A88C6EF-0C4E-4258-A4F8-1DD694B08B7B}" sibTransId="{07733830-833F-4C95-8458-559A8C033CB5}"/>
    <dgm:cxn modelId="{7DFF9373-E6E6-4DEE-A01D-5A9634361E48}" type="presOf" srcId="{4943BF1C-90A0-42B1-A5C6-235261852DB1}" destId="{751F2DEE-0B45-4497-91CC-00257A0DBAFB}" srcOrd="0" destOrd="0" presId="urn:microsoft.com/office/officeart/2005/8/layout/hProcess4"/>
    <dgm:cxn modelId="{A5662DD9-B022-4711-9E1D-E9A40D5B8311}" srcId="{294489A6-184F-423C-9CA4-8B116C086186}" destId="{BDBD0741-111C-42E0-B96F-83DE1D4175AF}" srcOrd="0" destOrd="0" parTransId="{EA73424E-F3A9-429D-9888-A442220A0105}" sibTransId="{7916C8CC-864C-4D95-A46A-C508BF698D14}"/>
    <dgm:cxn modelId="{61BF317D-9288-4F39-A768-2717A6B90E9B}" type="presOf" srcId="{EA2E6F10-9488-493C-9E3A-2DCC0BD8B218}" destId="{FD8E9138-566A-4635-BE88-C95A69D39296}" srcOrd="1" destOrd="1" presId="urn:microsoft.com/office/officeart/2005/8/layout/hProcess4"/>
    <dgm:cxn modelId="{C6CB30EB-2C1F-4B8C-8B20-671620D341D7}" type="presOf" srcId="{F33A9046-FD26-4752-BA3E-B56173EB8457}" destId="{2074E069-8213-4193-8249-25A13CF764A7}" srcOrd="0" destOrd="0" presId="urn:microsoft.com/office/officeart/2005/8/layout/hProcess4"/>
    <dgm:cxn modelId="{07F6ED46-6159-48A5-9425-7E3A65A56BAD}" srcId="{C7EEC561-A0F0-4C6A-9347-2E07F99EA606}" destId="{94544597-7E63-4776-AB6A-29847E060B8A}" srcOrd="1" destOrd="0" parTransId="{8F6F87A8-B06F-4C6A-A56A-0C2FDA565499}" sibTransId="{76F1C28F-4A49-40AE-87B3-490652233B1E}"/>
    <dgm:cxn modelId="{750197F5-E073-4E7D-948E-F24177BB3123}" srcId="{294489A6-184F-423C-9CA4-8B116C086186}" destId="{C7EEC561-A0F0-4C6A-9347-2E07F99EA606}" srcOrd="2" destOrd="0" parTransId="{D063B833-DA40-44B7-8E15-9B0567A2D4A4}" sibTransId="{74487F3B-F740-4192-ABE1-2CBA1CF9AB2E}"/>
    <dgm:cxn modelId="{337A2CAE-CDAF-4274-8AED-7A721F3EB28E}" type="presOf" srcId="{07733830-833F-4C95-8458-559A8C033CB5}" destId="{FBC53E5A-9C8A-4A3E-92DF-1CA161B15208}" srcOrd="0" destOrd="0" presId="urn:microsoft.com/office/officeart/2005/8/layout/hProcess4"/>
    <dgm:cxn modelId="{F1177B42-12A2-4895-9478-4885FA4E6CBD}" type="presOf" srcId="{EA2E6F10-9488-493C-9E3A-2DCC0BD8B218}" destId="{2074E069-8213-4193-8249-25A13CF764A7}" srcOrd="0" destOrd="1" presId="urn:microsoft.com/office/officeart/2005/8/layout/hProcess4"/>
    <dgm:cxn modelId="{F9900C0B-1AE2-4663-B2E1-21ECA588B9BF}" srcId="{C7EEC561-A0F0-4C6A-9347-2E07F99EA606}" destId="{10E156FC-1A74-4E1A-AFF9-9AC2D01938C9}" srcOrd="4" destOrd="0" parTransId="{948A8FC8-56C3-4393-9392-25584422C1E6}" sibTransId="{BF28D0BA-49A9-4D30-8A36-E6CD4EEE7FD3}"/>
    <dgm:cxn modelId="{9C2F2CD0-80EC-43E7-AD83-32009CD796DC}" type="presOf" srcId="{CA6640C9-00A3-4073-893B-583FF700A7D4}" destId="{9EBE9F85-B99A-456C-BA1E-BBB807302BBF}" srcOrd="1" destOrd="2" presId="urn:microsoft.com/office/officeart/2005/8/layout/hProcess4"/>
    <dgm:cxn modelId="{97C2CC51-5BC8-4D4D-9AEF-7A7D11F0B1A3}" type="presOf" srcId="{294489A6-184F-423C-9CA4-8B116C086186}" destId="{B1C7F798-4343-4993-9BA3-2B59765CF547}" srcOrd="0" destOrd="0" presId="urn:microsoft.com/office/officeart/2005/8/layout/hProcess4"/>
    <dgm:cxn modelId="{6CA3333F-3895-40B2-BD2C-9C8C3C48C8D9}" type="presOf" srcId="{952200BB-04C1-491B-9327-A4489C73700B}" destId="{9EBE9F85-B99A-456C-BA1E-BBB807302BBF}" srcOrd="1" destOrd="3" presId="urn:microsoft.com/office/officeart/2005/8/layout/hProcess4"/>
    <dgm:cxn modelId="{947351B6-EE98-4EFC-98FF-B4E8D9FD798E}" type="presOf" srcId="{7916C8CC-864C-4D95-A46A-C508BF698D14}" destId="{A7930675-BEFD-4613-B4B7-299F23DB685C}" srcOrd="0" destOrd="0" presId="urn:microsoft.com/office/officeart/2005/8/layout/hProcess4"/>
    <dgm:cxn modelId="{B3AAA445-FA1F-41C9-98FD-E9DAA5F6EED8}" srcId="{C7EEC561-A0F0-4C6A-9347-2E07F99EA606}" destId="{CA6640C9-00A3-4073-893B-583FF700A7D4}" srcOrd="2" destOrd="0" parTransId="{C0637127-9C4F-4E49-8741-5F3A84D1B8EC}" sibTransId="{0A45EDC6-31DE-45B5-94DB-BBC1504ADAC2}"/>
    <dgm:cxn modelId="{9B033448-CD5D-4AAF-B584-7C27493DAF82}" type="presOf" srcId="{B556361E-5FE1-40E7-9F24-E0BC3AC47C13}" destId="{9EBE9F85-B99A-456C-BA1E-BBB807302BBF}" srcOrd="1" destOrd="0" presId="urn:microsoft.com/office/officeart/2005/8/layout/hProcess4"/>
    <dgm:cxn modelId="{978E0019-A0A8-4A81-90CF-4E16F909FC6C}" srcId="{BDBD0741-111C-42E0-B96F-83DE1D4175AF}" destId="{F33A9046-FD26-4752-BA3E-B56173EB8457}" srcOrd="0" destOrd="0" parTransId="{0CFE1BD7-F848-4E10-8363-EF0D6FC3D573}" sibTransId="{C94C4AC2-93FD-4BBB-89CF-89CB151856CB}"/>
    <dgm:cxn modelId="{9D3F638C-38B2-4A9B-A0EB-EC505C90A461}" type="presOf" srcId="{94544597-7E63-4776-AB6A-29847E060B8A}" destId="{8DFED9D4-4194-4836-800E-A4363D576E6C}" srcOrd="0" destOrd="1" presId="urn:microsoft.com/office/officeart/2005/8/layout/hProcess4"/>
    <dgm:cxn modelId="{C06B9927-B45D-40B7-AE19-E4F4180C140D}" type="presOf" srcId="{0737C0E5-64BC-4BEA-90D6-4EDCD47394B6}" destId="{7C01E3D0-0EC9-486B-9767-F86FC7649987}" srcOrd="0" destOrd="0" presId="urn:microsoft.com/office/officeart/2005/8/layout/hProcess4"/>
    <dgm:cxn modelId="{C8D2E79C-5885-4DD1-8D77-77F596323B4D}" type="presOf" srcId="{F33A9046-FD26-4752-BA3E-B56173EB8457}" destId="{FD8E9138-566A-4635-BE88-C95A69D39296}" srcOrd="1" destOrd="0" presId="urn:microsoft.com/office/officeart/2005/8/layout/hProcess4"/>
    <dgm:cxn modelId="{E51C8532-7CC7-4779-B850-94F5D2709375}" srcId="{BDBD0741-111C-42E0-B96F-83DE1D4175AF}" destId="{EA2E6F10-9488-493C-9E3A-2DCC0BD8B218}" srcOrd="1" destOrd="0" parTransId="{3A960F47-6F86-4855-979C-59D93AEFFED2}" sibTransId="{BCD6B156-814B-44C1-80B7-CE86B29CF79D}"/>
    <dgm:cxn modelId="{69AD414D-7264-4196-9D1E-C329BF1920DA}" type="presOf" srcId="{77450A38-D835-4F14-829D-453EBAB4F14F}" destId="{39A94001-62D6-415B-A165-174FC1E10770}" srcOrd="1" destOrd="1" presId="urn:microsoft.com/office/officeart/2005/8/layout/hProcess4"/>
    <dgm:cxn modelId="{B9F35CEE-E871-43E7-9324-49366B57C095}" type="presOf" srcId="{77450A38-D835-4F14-829D-453EBAB4F14F}" destId="{751F2DEE-0B45-4497-91CC-00257A0DBAFB}" srcOrd="0" destOrd="1" presId="urn:microsoft.com/office/officeart/2005/8/layout/hProcess4"/>
    <dgm:cxn modelId="{491A02E1-F340-43BA-87C3-C3FE9C6BBF51}" type="presOf" srcId="{4943BF1C-90A0-42B1-A5C6-235261852DB1}" destId="{39A94001-62D6-415B-A165-174FC1E10770}" srcOrd="1" destOrd="0" presId="urn:microsoft.com/office/officeart/2005/8/layout/hProcess4"/>
    <dgm:cxn modelId="{D6CD3726-1844-4924-A95F-B3D7A4C3701D}" type="presOf" srcId="{10E156FC-1A74-4E1A-AFF9-9AC2D01938C9}" destId="{8DFED9D4-4194-4836-800E-A4363D576E6C}" srcOrd="0" destOrd="4" presId="urn:microsoft.com/office/officeart/2005/8/layout/hProcess4"/>
    <dgm:cxn modelId="{D35AE156-0E4D-4A37-ABA5-8F9A559CCC7C}" type="presOf" srcId="{0A127700-ABF1-4AA5-8BE8-BB6D6C2EDB3B}" destId="{751F2DEE-0B45-4497-91CC-00257A0DBAFB}" srcOrd="0" destOrd="2" presId="urn:microsoft.com/office/officeart/2005/8/layout/hProcess4"/>
    <dgm:cxn modelId="{148F61C6-AC01-4D8D-9D4B-E7838455820E}" srcId="{0737C0E5-64BC-4BEA-90D6-4EDCD47394B6}" destId="{77450A38-D835-4F14-829D-453EBAB4F14F}" srcOrd="1" destOrd="0" parTransId="{D356741D-3081-4C93-AF11-6C0DC96EBBFC}" sibTransId="{E878F0D7-7DF8-4701-83CC-EA5B0BE07F39}"/>
    <dgm:cxn modelId="{4A3F27F9-57FA-4961-8C27-1E564214F9C1}" type="presOf" srcId="{952200BB-04C1-491B-9327-A4489C73700B}" destId="{8DFED9D4-4194-4836-800E-A4363D576E6C}" srcOrd="0" destOrd="3" presId="urn:microsoft.com/office/officeart/2005/8/layout/hProcess4"/>
    <dgm:cxn modelId="{6FED8C68-AFF9-422F-BBE0-0E3899F4CD00}" type="presOf" srcId="{B556361E-5FE1-40E7-9F24-E0BC3AC47C13}" destId="{8DFED9D4-4194-4836-800E-A4363D576E6C}" srcOrd="0" destOrd="0" presId="urn:microsoft.com/office/officeart/2005/8/layout/hProcess4"/>
    <dgm:cxn modelId="{818FB5EC-619D-4670-AB5E-DFAAD90298FD}" type="presOf" srcId="{10E156FC-1A74-4E1A-AFF9-9AC2D01938C9}" destId="{9EBE9F85-B99A-456C-BA1E-BBB807302BBF}" srcOrd="1" destOrd="4" presId="urn:microsoft.com/office/officeart/2005/8/layout/hProcess4"/>
    <dgm:cxn modelId="{ADFC4651-E895-48AD-A982-513F0C822256}" srcId="{0737C0E5-64BC-4BEA-90D6-4EDCD47394B6}" destId="{4943BF1C-90A0-42B1-A5C6-235261852DB1}" srcOrd="0" destOrd="0" parTransId="{AF53860C-479A-4FE7-9291-DF0ABCB35B0F}" sibTransId="{3987FAAF-89B6-4D53-9370-BA52AC63FD32}"/>
    <dgm:cxn modelId="{EEFC9646-57ED-4AD2-B903-D89BE39E3038}" srcId="{C7EEC561-A0F0-4C6A-9347-2E07F99EA606}" destId="{952200BB-04C1-491B-9327-A4489C73700B}" srcOrd="3" destOrd="0" parTransId="{0A042663-7D2C-486E-809C-25F2E56ED4E7}" sibTransId="{DA6582FE-5361-4E5E-A222-F578998C8C57}"/>
    <dgm:cxn modelId="{A32A4A9B-3313-43D9-9FE5-93CDE3AF45C6}" type="presOf" srcId="{94544597-7E63-4776-AB6A-29847E060B8A}" destId="{9EBE9F85-B99A-456C-BA1E-BBB807302BBF}" srcOrd="1" destOrd="1" presId="urn:microsoft.com/office/officeart/2005/8/layout/hProcess4"/>
    <dgm:cxn modelId="{C546D3E3-44EE-46AE-A024-EA9072C57B14}" type="presOf" srcId="{CA6640C9-00A3-4073-893B-583FF700A7D4}" destId="{8DFED9D4-4194-4836-800E-A4363D576E6C}" srcOrd="0" destOrd="2" presId="urn:microsoft.com/office/officeart/2005/8/layout/hProcess4"/>
    <dgm:cxn modelId="{975A26EF-B82E-467D-9DDA-EACBA3560FC3}" type="presOf" srcId="{BDBD0741-111C-42E0-B96F-83DE1D4175AF}" destId="{D131EDA6-E81F-4A29-81E2-1A8D84B2B542}" srcOrd="0" destOrd="0" presId="urn:microsoft.com/office/officeart/2005/8/layout/hProcess4"/>
    <dgm:cxn modelId="{66239C9B-01E5-4D28-87F1-EA5A01676B62}" type="presParOf" srcId="{B1C7F798-4343-4993-9BA3-2B59765CF547}" destId="{15DDE623-BFC4-4E91-A5D0-252524D1966B}" srcOrd="0" destOrd="0" presId="urn:microsoft.com/office/officeart/2005/8/layout/hProcess4"/>
    <dgm:cxn modelId="{08FB6375-418E-41EA-A8A8-865A07519A34}" type="presParOf" srcId="{B1C7F798-4343-4993-9BA3-2B59765CF547}" destId="{49EBDB23-5C38-4D44-9845-45DE6FB99DDA}" srcOrd="1" destOrd="0" presId="urn:microsoft.com/office/officeart/2005/8/layout/hProcess4"/>
    <dgm:cxn modelId="{BABE112B-A6C9-4DCC-A451-C22291F781E0}" type="presParOf" srcId="{B1C7F798-4343-4993-9BA3-2B59765CF547}" destId="{DEE0B90B-7599-49BC-9340-DF7634566704}" srcOrd="2" destOrd="0" presId="urn:microsoft.com/office/officeart/2005/8/layout/hProcess4"/>
    <dgm:cxn modelId="{F16281F3-0DEC-4632-8147-62123CA77AED}" type="presParOf" srcId="{DEE0B90B-7599-49BC-9340-DF7634566704}" destId="{1B4548AD-8ECB-4CED-8AEB-15F835798526}" srcOrd="0" destOrd="0" presId="urn:microsoft.com/office/officeart/2005/8/layout/hProcess4"/>
    <dgm:cxn modelId="{1EB66C6F-3214-435F-91C3-2D72EC02D85D}" type="presParOf" srcId="{1B4548AD-8ECB-4CED-8AEB-15F835798526}" destId="{C7E5EB76-1D89-4B63-AF31-2F32368B5FE2}" srcOrd="0" destOrd="0" presId="urn:microsoft.com/office/officeart/2005/8/layout/hProcess4"/>
    <dgm:cxn modelId="{9E67F05F-A078-4D85-A7A3-F608BE9F2BA3}" type="presParOf" srcId="{1B4548AD-8ECB-4CED-8AEB-15F835798526}" destId="{2074E069-8213-4193-8249-25A13CF764A7}" srcOrd="1" destOrd="0" presId="urn:microsoft.com/office/officeart/2005/8/layout/hProcess4"/>
    <dgm:cxn modelId="{12179B0F-2EED-49E2-97CE-4A4764AFB0B7}" type="presParOf" srcId="{1B4548AD-8ECB-4CED-8AEB-15F835798526}" destId="{FD8E9138-566A-4635-BE88-C95A69D39296}" srcOrd="2" destOrd="0" presId="urn:microsoft.com/office/officeart/2005/8/layout/hProcess4"/>
    <dgm:cxn modelId="{CE46654A-AF56-4FD6-ABE4-781E8111AEA8}" type="presParOf" srcId="{1B4548AD-8ECB-4CED-8AEB-15F835798526}" destId="{D131EDA6-E81F-4A29-81E2-1A8D84B2B542}" srcOrd="3" destOrd="0" presId="urn:microsoft.com/office/officeart/2005/8/layout/hProcess4"/>
    <dgm:cxn modelId="{2DBBF218-005C-4143-BC53-9F3880E3C711}" type="presParOf" srcId="{1B4548AD-8ECB-4CED-8AEB-15F835798526}" destId="{6ED6BA13-3564-45B3-A337-E0E299B2CDC5}" srcOrd="4" destOrd="0" presId="urn:microsoft.com/office/officeart/2005/8/layout/hProcess4"/>
    <dgm:cxn modelId="{21B526A7-EE19-41F0-BE36-AF65C8D8832C}" type="presParOf" srcId="{DEE0B90B-7599-49BC-9340-DF7634566704}" destId="{A7930675-BEFD-4613-B4B7-299F23DB685C}" srcOrd="1" destOrd="0" presId="urn:microsoft.com/office/officeart/2005/8/layout/hProcess4"/>
    <dgm:cxn modelId="{D6B24A35-5486-45F1-BC61-326347F47B4F}" type="presParOf" srcId="{DEE0B90B-7599-49BC-9340-DF7634566704}" destId="{4F443239-0319-4062-9339-AAA576697A46}" srcOrd="2" destOrd="0" presId="urn:microsoft.com/office/officeart/2005/8/layout/hProcess4"/>
    <dgm:cxn modelId="{D53B4876-A464-4ACC-A82C-936C7A9B1E0D}" type="presParOf" srcId="{4F443239-0319-4062-9339-AAA576697A46}" destId="{11826429-CF1E-4BCC-8835-3964298B80C6}" srcOrd="0" destOrd="0" presId="urn:microsoft.com/office/officeart/2005/8/layout/hProcess4"/>
    <dgm:cxn modelId="{4EF8C005-C0E1-4BBA-B45A-B6086D79DDB8}" type="presParOf" srcId="{4F443239-0319-4062-9339-AAA576697A46}" destId="{751F2DEE-0B45-4497-91CC-00257A0DBAFB}" srcOrd="1" destOrd="0" presId="urn:microsoft.com/office/officeart/2005/8/layout/hProcess4"/>
    <dgm:cxn modelId="{0F8EE0EC-B6BC-4B08-812E-F2633F520927}" type="presParOf" srcId="{4F443239-0319-4062-9339-AAA576697A46}" destId="{39A94001-62D6-415B-A165-174FC1E10770}" srcOrd="2" destOrd="0" presId="urn:microsoft.com/office/officeart/2005/8/layout/hProcess4"/>
    <dgm:cxn modelId="{87244B34-4271-4BEC-B750-58CF734FA36F}" type="presParOf" srcId="{4F443239-0319-4062-9339-AAA576697A46}" destId="{7C01E3D0-0EC9-486B-9767-F86FC7649987}" srcOrd="3" destOrd="0" presId="urn:microsoft.com/office/officeart/2005/8/layout/hProcess4"/>
    <dgm:cxn modelId="{BA98D04A-DC19-4345-8C75-E6C0207D4EB8}" type="presParOf" srcId="{4F443239-0319-4062-9339-AAA576697A46}" destId="{5C1FBC03-DF0A-4C88-B140-A9422A20EB9E}" srcOrd="4" destOrd="0" presId="urn:microsoft.com/office/officeart/2005/8/layout/hProcess4"/>
    <dgm:cxn modelId="{921685D1-1405-4125-AD34-C848CFAF78B2}" type="presParOf" srcId="{DEE0B90B-7599-49BC-9340-DF7634566704}" destId="{FBC53E5A-9C8A-4A3E-92DF-1CA161B15208}" srcOrd="3" destOrd="0" presId="urn:microsoft.com/office/officeart/2005/8/layout/hProcess4"/>
    <dgm:cxn modelId="{F22C188A-C258-4899-B64F-7DE94F9454A8}" type="presParOf" srcId="{DEE0B90B-7599-49BC-9340-DF7634566704}" destId="{1DD717CA-A486-40EE-84F8-6B49F25378F1}" srcOrd="4" destOrd="0" presId="urn:microsoft.com/office/officeart/2005/8/layout/hProcess4"/>
    <dgm:cxn modelId="{7E85B991-66B0-46FC-8B34-8CB365C1CF96}" type="presParOf" srcId="{1DD717CA-A486-40EE-84F8-6B49F25378F1}" destId="{4300E0C1-8DB7-4B2C-9243-23D221BA87B0}" srcOrd="0" destOrd="0" presId="urn:microsoft.com/office/officeart/2005/8/layout/hProcess4"/>
    <dgm:cxn modelId="{696C00CB-5CFF-4263-BAA7-F0179E8CCDCB}" type="presParOf" srcId="{1DD717CA-A486-40EE-84F8-6B49F25378F1}" destId="{8DFED9D4-4194-4836-800E-A4363D576E6C}" srcOrd="1" destOrd="0" presId="urn:microsoft.com/office/officeart/2005/8/layout/hProcess4"/>
    <dgm:cxn modelId="{96BD805E-3555-460A-8AC2-4183115F74F9}" type="presParOf" srcId="{1DD717CA-A486-40EE-84F8-6B49F25378F1}" destId="{9EBE9F85-B99A-456C-BA1E-BBB807302BBF}" srcOrd="2" destOrd="0" presId="urn:microsoft.com/office/officeart/2005/8/layout/hProcess4"/>
    <dgm:cxn modelId="{1EA62B83-2D32-4785-AB20-3DE9F72E321C}" type="presParOf" srcId="{1DD717CA-A486-40EE-84F8-6B49F25378F1}" destId="{CBB62113-28C3-405E-A9C5-1A673986D7C0}" srcOrd="3" destOrd="0" presId="urn:microsoft.com/office/officeart/2005/8/layout/hProcess4"/>
    <dgm:cxn modelId="{1275E813-42E5-4E1E-AF45-60AFA800F776}" type="presParOf" srcId="{1DD717CA-A486-40EE-84F8-6B49F25378F1}" destId="{71A77DEB-3C14-4A7C-AF52-F0F071F23D9C}"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B8DB01-3786-4A9A-8F52-8B4E300A9256}" type="doc">
      <dgm:prSet loTypeId="urn:microsoft.com/office/officeart/2005/8/layout/cycle4" loCatId="matrix" qsTypeId="urn:microsoft.com/office/officeart/2005/8/quickstyle/simple1" qsCatId="simple" csTypeId="urn:microsoft.com/office/officeart/2005/8/colors/colorful1" csCatId="colorful" phldr="1"/>
      <dgm:spPr/>
      <dgm:t>
        <a:bodyPr/>
        <a:lstStyle/>
        <a:p>
          <a:endParaRPr lang="en-US"/>
        </a:p>
      </dgm:t>
    </dgm:pt>
    <dgm:pt modelId="{0B569815-693D-44A9-88B6-52F3035C7303}">
      <dgm:prSet phldrT="[Text]" custT="1"/>
      <dgm:spPr/>
      <dgm:t>
        <a:bodyPr/>
        <a:lstStyle/>
        <a:p>
          <a:pPr algn="l"/>
          <a:r>
            <a:rPr lang="en-US" sz="1600" b="1" dirty="0" smtClean="0"/>
            <a:t>ISSB Reporting</a:t>
          </a:r>
          <a:endParaRPr lang="en-US" sz="1600" b="1" dirty="0"/>
        </a:p>
      </dgm:t>
    </dgm:pt>
    <dgm:pt modelId="{E1B9CBF3-A43C-4839-9DFD-CAF1C4EF4A12}" type="parTrans" cxnId="{E09CFD52-344A-4A6F-A647-A91A27217DC9}">
      <dgm:prSet/>
      <dgm:spPr/>
      <dgm:t>
        <a:bodyPr/>
        <a:lstStyle/>
        <a:p>
          <a:endParaRPr lang="en-US"/>
        </a:p>
      </dgm:t>
    </dgm:pt>
    <dgm:pt modelId="{AC77C829-116F-4E1C-8037-824FF2A99765}" type="sibTrans" cxnId="{E09CFD52-344A-4A6F-A647-A91A27217DC9}">
      <dgm:prSet/>
      <dgm:spPr/>
      <dgm:t>
        <a:bodyPr/>
        <a:lstStyle/>
        <a:p>
          <a:endParaRPr lang="en-US"/>
        </a:p>
      </dgm:t>
    </dgm:pt>
    <dgm:pt modelId="{916A0B91-4318-418C-B88D-125066C6CDF3}">
      <dgm:prSet phldrT="[Text]" custT="1"/>
      <dgm:spPr/>
      <dgm:t>
        <a:bodyPr/>
        <a:lstStyle/>
        <a:p>
          <a:r>
            <a:rPr lang="en-US" sz="1600" b="1" dirty="0" smtClean="0"/>
            <a:t>IAASB Assurance</a:t>
          </a:r>
          <a:endParaRPr lang="en-US" sz="1600" b="1" dirty="0"/>
        </a:p>
      </dgm:t>
    </dgm:pt>
    <dgm:pt modelId="{330C34DD-A876-4BE0-8B91-54B684080396}" type="parTrans" cxnId="{1F057319-E230-4F47-9663-70C26A852A50}">
      <dgm:prSet/>
      <dgm:spPr/>
      <dgm:t>
        <a:bodyPr/>
        <a:lstStyle/>
        <a:p>
          <a:endParaRPr lang="en-US"/>
        </a:p>
      </dgm:t>
    </dgm:pt>
    <dgm:pt modelId="{FF995B1C-E360-46CE-A715-C7037CB495EE}" type="sibTrans" cxnId="{1F057319-E230-4F47-9663-70C26A852A50}">
      <dgm:prSet/>
      <dgm:spPr/>
      <dgm:t>
        <a:bodyPr/>
        <a:lstStyle/>
        <a:p>
          <a:endParaRPr lang="en-US"/>
        </a:p>
      </dgm:t>
    </dgm:pt>
    <dgm:pt modelId="{09BCC7C4-DD37-467D-ADC4-598DEE03E948}">
      <dgm:prSet phldrT="[Text]" custT="1"/>
      <dgm:spPr/>
      <dgm:t>
        <a:bodyPr/>
        <a:lstStyle/>
        <a:p>
          <a:pPr algn="r"/>
          <a:r>
            <a:rPr lang="en-US" sz="1600" b="1" dirty="0" smtClean="0"/>
            <a:t>IESBA Independence</a:t>
          </a:r>
          <a:endParaRPr lang="en-US" sz="1600" b="1" dirty="0"/>
        </a:p>
      </dgm:t>
    </dgm:pt>
    <dgm:pt modelId="{90B2C18C-2FB4-4D19-BADD-B577AA2914D9}" type="parTrans" cxnId="{D865169B-D8D8-4BE7-8892-D3612C93FCED}">
      <dgm:prSet/>
      <dgm:spPr/>
      <dgm:t>
        <a:bodyPr/>
        <a:lstStyle/>
        <a:p>
          <a:endParaRPr lang="en-US"/>
        </a:p>
      </dgm:t>
    </dgm:pt>
    <dgm:pt modelId="{DE9A7D33-2F22-469C-AA80-3B1373DC753F}" type="sibTrans" cxnId="{D865169B-D8D8-4BE7-8892-D3612C93FCED}">
      <dgm:prSet/>
      <dgm:spPr/>
      <dgm:t>
        <a:bodyPr/>
        <a:lstStyle/>
        <a:p>
          <a:endParaRPr lang="en-US"/>
        </a:p>
      </dgm:t>
    </dgm:pt>
    <dgm:pt modelId="{58797D9D-0AD4-46EC-9CB1-F094946FB4CD}">
      <dgm:prSet phldrT="[Text]" custT="1"/>
      <dgm:spPr/>
      <dgm:t>
        <a:bodyPr/>
        <a:lstStyle/>
        <a:p>
          <a:r>
            <a:rPr lang="en-US" sz="1600" b="1" dirty="0" smtClean="0"/>
            <a:t>IESBA Ethics</a:t>
          </a:r>
          <a:endParaRPr lang="en-US" sz="1600" b="1" dirty="0"/>
        </a:p>
      </dgm:t>
    </dgm:pt>
    <dgm:pt modelId="{C2C6A365-5D02-4FDB-9010-C3FC6D020F82}" type="parTrans" cxnId="{45337EA0-67F2-463E-BE01-270E56C2CDB5}">
      <dgm:prSet/>
      <dgm:spPr/>
      <dgm:t>
        <a:bodyPr/>
        <a:lstStyle/>
        <a:p>
          <a:endParaRPr lang="en-US"/>
        </a:p>
      </dgm:t>
    </dgm:pt>
    <dgm:pt modelId="{A9BD77B0-E038-4D01-92A7-502BCFBF46BA}" type="sibTrans" cxnId="{45337EA0-67F2-463E-BE01-270E56C2CDB5}">
      <dgm:prSet/>
      <dgm:spPr/>
      <dgm:t>
        <a:bodyPr/>
        <a:lstStyle/>
        <a:p>
          <a:endParaRPr lang="en-US"/>
        </a:p>
      </dgm:t>
    </dgm:pt>
    <dgm:pt modelId="{836058C2-35C4-4F2E-9129-158D47BBC0B7}" type="pres">
      <dgm:prSet presAssocID="{DEB8DB01-3786-4A9A-8F52-8B4E300A9256}" presName="cycleMatrixDiagram" presStyleCnt="0">
        <dgm:presLayoutVars>
          <dgm:chMax val="1"/>
          <dgm:dir/>
          <dgm:animLvl val="lvl"/>
          <dgm:resizeHandles val="exact"/>
        </dgm:presLayoutVars>
      </dgm:prSet>
      <dgm:spPr/>
      <dgm:t>
        <a:bodyPr/>
        <a:lstStyle/>
        <a:p>
          <a:endParaRPr lang="en-US"/>
        </a:p>
      </dgm:t>
    </dgm:pt>
    <dgm:pt modelId="{C14146FB-E924-4678-8A1E-92E7B6D73451}" type="pres">
      <dgm:prSet presAssocID="{DEB8DB01-3786-4A9A-8F52-8B4E300A9256}" presName="children" presStyleCnt="0"/>
      <dgm:spPr/>
    </dgm:pt>
    <dgm:pt modelId="{E15D2CEF-A77C-40EF-902E-A17F6831C35C}" type="pres">
      <dgm:prSet presAssocID="{DEB8DB01-3786-4A9A-8F52-8B4E300A9256}" presName="childPlaceholder" presStyleCnt="0"/>
      <dgm:spPr/>
    </dgm:pt>
    <dgm:pt modelId="{80605A21-4850-470B-A142-6DF51833958F}" type="pres">
      <dgm:prSet presAssocID="{DEB8DB01-3786-4A9A-8F52-8B4E300A9256}" presName="circle" presStyleCnt="0"/>
      <dgm:spPr/>
    </dgm:pt>
    <dgm:pt modelId="{0AB776D9-AABB-496F-B860-9B1FD23CB02D}" type="pres">
      <dgm:prSet presAssocID="{DEB8DB01-3786-4A9A-8F52-8B4E300A9256}" presName="quadrant1" presStyleLbl="node1" presStyleIdx="0" presStyleCnt="4" custScaleX="110885">
        <dgm:presLayoutVars>
          <dgm:chMax val="1"/>
          <dgm:bulletEnabled val="1"/>
        </dgm:presLayoutVars>
      </dgm:prSet>
      <dgm:spPr/>
      <dgm:t>
        <a:bodyPr/>
        <a:lstStyle/>
        <a:p>
          <a:endParaRPr lang="en-US"/>
        </a:p>
      </dgm:t>
    </dgm:pt>
    <dgm:pt modelId="{72D61B52-620C-4781-9BC7-919D5BC53ED0}" type="pres">
      <dgm:prSet presAssocID="{DEB8DB01-3786-4A9A-8F52-8B4E300A9256}" presName="quadrant2" presStyleLbl="node1" presStyleIdx="1" presStyleCnt="4" custScaleX="119350">
        <dgm:presLayoutVars>
          <dgm:chMax val="1"/>
          <dgm:bulletEnabled val="1"/>
        </dgm:presLayoutVars>
      </dgm:prSet>
      <dgm:spPr/>
      <dgm:t>
        <a:bodyPr/>
        <a:lstStyle/>
        <a:p>
          <a:endParaRPr lang="en-US"/>
        </a:p>
      </dgm:t>
    </dgm:pt>
    <dgm:pt modelId="{C4BE5897-4D65-4DA7-85F2-0D99A3E18F8D}" type="pres">
      <dgm:prSet presAssocID="{DEB8DB01-3786-4A9A-8F52-8B4E300A9256}" presName="quadrant3" presStyleLbl="node1" presStyleIdx="2" presStyleCnt="4" custScaleX="120276" custScaleY="99504">
        <dgm:presLayoutVars>
          <dgm:chMax val="1"/>
          <dgm:bulletEnabled val="1"/>
        </dgm:presLayoutVars>
      </dgm:prSet>
      <dgm:spPr/>
      <dgm:t>
        <a:bodyPr/>
        <a:lstStyle/>
        <a:p>
          <a:endParaRPr lang="en-US"/>
        </a:p>
      </dgm:t>
    </dgm:pt>
    <dgm:pt modelId="{18F26BED-1C71-4EFA-9994-7F0865254DA9}" type="pres">
      <dgm:prSet presAssocID="{DEB8DB01-3786-4A9A-8F52-8B4E300A9256}" presName="quadrant4" presStyleLbl="node1" presStyleIdx="3" presStyleCnt="4" custScaleX="112041">
        <dgm:presLayoutVars>
          <dgm:chMax val="1"/>
          <dgm:bulletEnabled val="1"/>
        </dgm:presLayoutVars>
      </dgm:prSet>
      <dgm:spPr/>
      <dgm:t>
        <a:bodyPr/>
        <a:lstStyle/>
        <a:p>
          <a:endParaRPr lang="en-US"/>
        </a:p>
      </dgm:t>
    </dgm:pt>
    <dgm:pt modelId="{8BF02FD2-AA83-4D97-93D8-6EA5BB222226}" type="pres">
      <dgm:prSet presAssocID="{DEB8DB01-3786-4A9A-8F52-8B4E300A9256}" presName="quadrantPlaceholder" presStyleCnt="0"/>
      <dgm:spPr/>
    </dgm:pt>
    <dgm:pt modelId="{B809EFFA-EEC1-4377-8314-F4E3D2A20B70}" type="pres">
      <dgm:prSet presAssocID="{DEB8DB01-3786-4A9A-8F52-8B4E300A9256}" presName="center1" presStyleLbl="fgShp" presStyleIdx="0" presStyleCnt="2"/>
      <dgm:spPr/>
    </dgm:pt>
    <dgm:pt modelId="{8E56E49E-8108-4559-AC23-9A3D2275F779}" type="pres">
      <dgm:prSet presAssocID="{DEB8DB01-3786-4A9A-8F52-8B4E300A9256}" presName="center2" presStyleLbl="fgShp" presStyleIdx="1" presStyleCnt="2"/>
      <dgm:spPr/>
    </dgm:pt>
  </dgm:ptLst>
  <dgm:cxnLst>
    <dgm:cxn modelId="{7F946E04-FD11-4844-9AEB-4036CB8EA834}" type="presOf" srcId="{916A0B91-4318-418C-B88D-125066C6CDF3}" destId="{72D61B52-620C-4781-9BC7-919D5BC53ED0}" srcOrd="0" destOrd="0" presId="urn:microsoft.com/office/officeart/2005/8/layout/cycle4"/>
    <dgm:cxn modelId="{9DA35200-1D43-405F-A64D-3044E52090D2}" type="presOf" srcId="{09BCC7C4-DD37-467D-ADC4-598DEE03E948}" destId="{C4BE5897-4D65-4DA7-85F2-0D99A3E18F8D}" srcOrd="0" destOrd="0" presId="urn:microsoft.com/office/officeart/2005/8/layout/cycle4"/>
    <dgm:cxn modelId="{8984FBAE-9241-458D-938C-5BD146B840FC}" type="presOf" srcId="{58797D9D-0AD4-46EC-9CB1-F094946FB4CD}" destId="{18F26BED-1C71-4EFA-9994-7F0865254DA9}" srcOrd="0" destOrd="0" presId="urn:microsoft.com/office/officeart/2005/8/layout/cycle4"/>
    <dgm:cxn modelId="{1889F714-812B-4BA8-953F-BB7381EAEB48}" type="presOf" srcId="{0B569815-693D-44A9-88B6-52F3035C7303}" destId="{0AB776D9-AABB-496F-B860-9B1FD23CB02D}" srcOrd="0" destOrd="0" presId="urn:microsoft.com/office/officeart/2005/8/layout/cycle4"/>
    <dgm:cxn modelId="{99AAF196-DDE2-4EC1-B42C-7A32407E93AF}" type="presOf" srcId="{DEB8DB01-3786-4A9A-8F52-8B4E300A9256}" destId="{836058C2-35C4-4F2E-9129-158D47BBC0B7}" srcOrd="0" destOrd="0" presId="urn:microsoft.com/office/officeart/2005/8/layout/cycle4"/>
    <dgm:cxn modelId="{45337EA0-67F2-463E-BE01-270E56C2CDB5}" srcId="{DEB8DB01-3786-4A9A-8F52-8B4E300A9256}" destId="{58797D9D-0AD4-46EC-9CB1-F094946FB4CD}" srcOrd="3" destOrd="0" parTransId="{C2C6A365-5D02-4FDB-9010-C3FC6D020F82}" sibTransId="{A9BD77B0-E038-4D01-92A7-502BCFBF46BA}"/>
    <dgm:cxn modelId="{D865169B-D8D8-4BE7-8892-D3612C93FCED}" srcId="{DEB8DB01-3786-4A9A-8F52-8B4E300A9256}" destId="{09BCC7C4-DD37-467D-ADC4-598DEE03E948}" srcOrd="2" destOrd="0" parTransId="{90B2C18C-2FB4-4D19-BADD-B577AA2914D9}" sibTransId="{DE9A7D33-2F22-469C-AA80-3B1373DC753F}"/>
    <dgm:cxn modelId="{1F057319-E230-4F47-9663-70C26A852A50}" srcId="{DEB8DB01-3786-4A9A-8F52-8B4E300A9256}" destId="{916A0B91-4318-418C-B88D-125066C6CDF3}" srcOrd="1" destOrd="0" parTransId="{330C34DD-A876-4BE0-8B91-54B684080396}" sibTransId="{FF995B1C-E360-46CE-A715-C7037CB495EE}"/>
    <dgm:cxn modelId="{E09CFD52-344A-4A6F-A647-A91A27217DC9}" srcId="{DEB8DB01-3786-4A9A-8F52-8B4E300A9256}" destId="{0B569815-693D-44A9-88B6-52F3035C7303}" srcOrd="0" destOrd="0" parTransId="{E1B9CBF3-A43C-4839-9DFD-CAF1C4EF4A12}" sibTransId="{AC77C829-116F-4E1C-8037-824FF2A99765}"/>
    <dgm:cxn modelId="{F80E5632-C893-466A-B3C4-0E08DCD5FD9A}" type="presParOf" srcId="{836058C2-35C4-4F2E-9129-158D47BBC0B7}" destId="{C14146FB-E924-4678-8A1E-92E7B6D73451}" srcOrd="0" destOrd="0" presId="urn:microsoft.com/office/officeart/2005/8/layout/cycle4"/>
    <dgm:cxn modelId="{51DCA99E-673A-42F0-95D3-9BCEB26C754D}" type="presParOf" srcId="{C14146FB-E924-4678-8A1E-92E7B6D73451}" destId="{E15D2CEF-A77C-40EF-902E-A17F6831C35C}" srcOrd="0" destOrd="0" presId="urn:microsoft.com/office/officeart/2005/8/layout/cycle4"/>
    <dgm:cxn modelId="{95F842BA-7A3F-41F2-9C67-01FC0ED80355}" type="presParOf" srcId="{836058C2-35C4-4F2E-9129-158D47BBC0B7}" destId="{80605A21-4850-470B-A142-6DF51833958F}" srcOrd="1" destOrd="0" presId="urn:microsoft.com/office/officeart/2005/8/layout/cycle4"/>
    <dgm:cxn modelId="{1711B3DD-ED36-46E0-B5D0-D98102756F45}" type="presParOf" srcId="{80605A21-4850-470B-A142-6DF51833958F}" destId="{0AB776D9-AABB-496F-B860-9B1FD23CB02D}" srcOrd="0" destOrd="0" presId="urn:microsoft.com/office/officeart/2005/8/layout/cycle4"/>
    <dgm:cxn modelId="{DC55AFA7-1F49-4677-9CB5-734FFE9F2CDA}" type="presParOf" srcId="{80605A21-4850-470B-A142-6DF51833958F}" destId="{72D61B52-620C-4781-9BC7-919D5BC53ED0}" srcOrd="1" destOrd="0" presId="urn:microsoft.com/office/officeart/2005/8/layout/cycle4"/>
    <dgm:cxn modelId="{4949E91F-A628-41A5-AAA0-27028A58801B}" type="presParOf" srcId="{80605A21-4850-470B-A142-6DF51833958F}" destId="{C4BE5897-4D65-4DA7-85F2-0D99A3E18F8D}" srcOrd="2" destOrd="0" presId="urn:microsoft.com/office/officeart/2005/8/layout/cycle4"/>
    <dgm:cxn modelId="{31E6C3C0-230F-491E-9A33-0F2B1EACECC4}" type="presParOf" srcId="{80605A21-4850-470B-A142-6DF51833958F}" destId="{18F26BED-1C71-4EFA-9994-7F0865254DA9}" srcOrd="3" destOrd="0" presId="urn:microsoft.com/office/officeart/2005/8/layout/cycle4"/>
    <dgm:cxn modelId="{2AF7DDE3-7AD3-4853-BA5B-1BB9F1DC8369}" type="presParOf" srcId="{80605A21-4850-470B-A142-6DF51833958F}" destId="{8BF02FD2-AA83-4D97-93D8-6EA5BB222226}" srcOrd="4" destOrd="0" presId="urn:microsoft.com/office/officeart/2005/8/layout/cycle4"/>
    <dgm:cxn modelId="{DCA578A2-9F4F-4819-974D-7329540C517A}" type="presParOf" srcId="{836058C2-35C4-4F2E-9129-158D47BBC0B7}" destId="{B809EFFA-EEC1-4377-8314-F4E3D2A20B70}" srcOrd="2" destOrd="0" presId="urn:microsoft.com/office/officeart/2005/8/layout/cycle4"/>
    <dgm:cxn modelId="{7EDF4FDA-DC57-495E-940B-5A859DA51544}" type="presParOf" srcId="{836058C2-35C4-4F2E-9129-158D47BBC0B7}" destId="{8E56E49E-8108-4559-AC23-9A3D2275F779}"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C3B649-F6ED-423D-BBDD-E31DCB4E17AB}" type="doc">
      <dgm:prSet loTypeId="urn:microsoft.com/office/officeart/2005/8/layout/cycle8" loCatId="cycle" qsTypeId="urn:microsoft.com/office/officeart/2005/8/quickstyle/simple1" qsCatId="simple" csTypeId="urn:microsoft.com/office/officeart/2005/8/colors/accent1_2" csCatId="accent1" phldr="1"/>
      <dgm:spPr/>
    </dgm:pt>
    <dgm:pt modelId="{048EF131-47E5-4C9A-992C-EC7A41F68F9C}">
      <dgm:prSet phldrT="[Text]"/>
      <dgm:spPr/>
      <dgm:t>
        <a:bodyPr/>
        <a:lstStyle/>
        <a:p>
          <a:r>
            <a:rPr lang="en-US" dirty="0" smtClean="0"/>
            <a:t>Evaluating Threats</a:t>
          </a:r>
          <a:endParaRPr lang="en-US" dirty="0"/>
        </a:p>
      </dgm:t>
    </dgm:pt>
    <dgm:pt modelId="{009B98FA-E7FC-4411-8D9C-70BED28C39B6}" type="parTrans" cxnId="{B4DF144B-6FC5-42C4-899A-F12F417DFD61}">
      <dgm:prSet/>
      <dgm:spPr/>
      <dgm:t>
        <a:bodyPr/>
        <a:lstStyle/>
        <a:p>
          <a:endParaRPr lang="en-US"/>
        </a:p>
      </dgm:t>
    </dgm:pt>
    <dgm:pt modelId="{B93FB8D6-4F10-42C6-8AF6-CD501343CCC2}" type="sibTrans" cxnId="{B4DF144B-6FC5-42C4-899A-F12F417DFD61}">
      <dgm:prSet/>
      <dgm:spPr/>
      <dgm:t>
        <a:bodyPr/>
        <a:lstStyle/>
        <a:p>
          <a:endParaRPr lang="en-US"/>
        </a:p>
      </dgm:t>
    </dgm:pt>
    <dgm:pt modelId="{36B06F40-FCB4-41BC-8619-931ADEA7C2B8}">
      <dgm:prSet phldrT="[Text]"/>
      <dgm:spPr/>
      <dgm:t>
        <a:bodyPr/>
        <a:lstStyle/>
        <a:p>
          <a:r>
            <a:rPr lang="en-US" dirty="0" smtClean="0"/>
            <a:t>Addressing Threats</a:t>
          </a:r>
          <a:endParaRPr lang="en-US" dirty="0"/>
        </a:p>
      </dgm:t>
    </dgm:pt>
    <dgm:pt modelId="{E47B0A2E-5C01-42C7-B4AE-96C2F42B0F3C}" type="parTrans" cxnId="{B1347396-7205-4B3D-A811-7CBAD83FB798}">
      <dgm:prSet/>
      <dgm:spPr/>
      <dgm:t>
        <a:bodyPr/>
        <a:lstStyle/>
        <a:p>
          <a:endParaRPr lang="en-US"/>
        </a:p>
      </dgm:t>
    </dgm:pt>
    <dgm:pt modelId="{7CAD5B87-D6F9-4BED-B62E-B7D2637C19BB}" type="sibTrans" cxnId="{B1347396-7205-4B3D-A811-7CBAD83FB798}">
      <dgm:prSet/>
      <dgm:spPr/>
      <dgm:t>
        <a:bodyPr/>
        <a:lstStyle/>
        <a:p>
          <a:endParaRPr lang="en-US"/>
        </a:p>
      </dgm:t>
    </dgm:pt>
    <dgm:pt modelId="{03355B89-2A53-4E60-99AE-CF949D76DEC8}">
      <dgm:prSet phldrT="[Text]"/>
      <dgm:spPr/>
      <dgm:t>
        <a:bodyPr/>
        <a:lstStyle/>
        <a:p>
          <a:r>
            <a:rPr lang="en-US" dirty="0" smtClean="0"/>
            <a:t>Identifying Threats </a:t>
          </a:r>
          <a:endParaRPr lang="en-US" dirty="0"/>
        </a:p>
      </dgm:t>
    </dgm:pt>
    <dgm:pt modelId="{199E470D-8544-425F-B96B-644B08959BB5}" type="parTrans" cxnId="{240B0EFD-4A71-4B3F-B530-367948465A0C}">
      <dgm:prSet/>
      <dgm:spPr/>
      <dgm:t>
        <a:bodyPr/>
        <a:lstStyle/>
        <a:p>
          <a:endParaRPr lang="en-US"/>
        </a:p>
      </dgm:t>
    </dgm:pt>
    <dgm:pt modelId="{64280F76-AD2E-42A4-9C3F-6FCA1E13F06B}" type="sibTrans" cxnId="{240B0EFD-4A71-4B3F-B530-367948465A0C}">
      <dgm:prSet/>
      <dgm:spPr/>
      <dgm:t>
        <a:bodyPr/>
        <a:lstStyle/>
        <a:p>
          <a:endParaRPr lang="en-US"/>
        </a:p>
      </dgm:t>
    </dgm:pt>
    <dgm:pt modelId="{F732F872-DB9B-49F5-8D9A-0F9BFCA473B3}" type="pres">
      <dgm:prSet presAssocID="{73C3B649-F6ED-423D-BBDD-E31DCB4E17AB}" presName="compositeShape" presStyleCnt="0">
        <dgm:presLayoutVars>
          <dgm:chMax val="7"/>
          <dgm:dir/>
          <dgm:resizeHandles val="exact"/>
        </dgm:presLayoutVars>
      </dgm:prSet>
      <dgm:spPr/>
    </dgm:pt>
    <dgm:pt modelId="{AD142AD7-FC8F-4CFD-BDDE-57958631EE18}" type="pres">
      <dgm:prSet presAssocID="{73C3B649-F6ED-423D-BBDD-E31DCB4E17AB}" presName="wedge1" presStyleLbl="node1" presStyleIdx="0" presStyleCnt="3"/>
      <dgm:spPr/>
      <dgm:t>
        <a:bodyPr/>
        <a:lstStyle/>
        <a:p>
          <a:endParaRPr lang="en-US"/>
        </a:p>
      </dgm:t>
    </dgm:pt>
    <dgm:pt modelId="{92B27936-E0B6-438E-BB14-B0F4494BBE9D}" type="pres">
      <dgm:prSet presAssocID="{73C3B649-F6ED-423D-BBDD-E31DCB4E17AB}" presName="dummy1a" presStyleCnt="0"/>
      <dgm:spPr/>
    </dgm:pt>
    <dgm:pt modelId="{9411774B-E637-4352-AF5C-6C53ECD02C3A}" type="pres">
      <dgm:prSet presAssocID="{73C3B649-F6ED-423D-BBDD-E31DCB4E17AB}" presName="dummy1b" presStyleCnt="0"/>
      <dgm:spPr/>
    </dgm:pt>
    <dgm:pt modelId="{E56A217A-5FCC-44DA-961F-4227BE75178F}" type="pres">
      <dgm:prSet presAssocID="{73C3B649-F6ED-423D-BBDD-E31DCB4E17AB}" presName="wedge1Tx" presStyleLbl="node1" presStyleIdx="0" presStyleCnt="3">
        <dgm:presLayoutVars>
          <dgm:chMax val="0"/>
          <dgm:chPref val="0"/>
          <dgm:bulletEnabled val="1"/>
        </dgm:presLayoutVars>
      </dgm:prSet>
      <dgm:spPr/>
      <dgm:t>
        <a:bodyPr/>
        <a:lstStyle/>
        <a:p>
          <a:endParaRPr lang="en-US"/>
        </a:p>
      </dgm:t>
    </dgm:pt>
    <dgm:pt modelId="{A756A312-22E9-417F-B434-C31BF9275656}" type="pres">
      <dgm:prSet presAssocID="{73C3B649-F6ED-423D-BBDD-E31DCB4E17AB}" presName="wedge2" presStyleLbl="node1" presStyleIdx="1" presStyleCnt="3"/>
      <dgm:spPr/>
      <dgm:t>
        <a:bodyPr/>
        <a:lstStyle/>
        <a:p>
          <a:endParaRPr lang="en-US"/>
        </a:p>
      </dgm:t>
    </dgm:pt>
    <dgm:pt modelId="{B19ED4F2-4F1D-4A18-BF6A-71AF244A7AAE}" type="pres">
      <dgm:prSet presAssocID="{73C3B649-F6ED-423D-BBDD-E31DCB4E17AB}" presName="dummy2a" presStyleCnt="0"/>
      <dgm:spPr/>
    </dgm:pt>
    <dgm:pt modelId="{6E4DF876-7874-41A3-B7C5-95E306D8179B}" type="pres">
      <dgm:prSet presAssocID="{73C3B649-F6ED-423D-BBDD-E31DCB4E17AB}" presName="dummy2b" presStyleCnt="0"/>
      <dgm:spPr/>
    </dgm:pt>
    <dgm:pt modelId="{DEC81CFA-9833-431F-9A3A-078EC3FFD56D}" type="pres">
      <dgm:prSet presAssocID="{73C3B649-F6ED-423D-BBDD-E31DCB4E17AB}" presName="wedge2Tx" presStyleLbl="node1" presStyleIdx="1" presStyleCnt="3">
        <dgm:presLayoutVars>
          <dgm:chMax val="0"/>
          <dgm:chPref val="0"/>
          <dgm:bulletEnabled val="1"/>
        </dgm:presLayoutVars>
      </dgm:prSet>
      <dgm:spPr/>
      <dgm:t>
        <a:bodyPr/>
        <a:lstStyle/>
        <a:p>
          <a:endParaRPr lang="en-US"/>
        </a:p>
      </dgm:t>
    </dgm:pt>
    <dgm:pt modelId="{FCF19764-6103-410C-A045-08626505DF98}" type="pres">
      <dgm:prSet presAssocID="{73C3B649-F6ED-423D-BBDD-E31DCB4E17AB}" presName="wedge3" presStyleLbl="node1" presStyleIdx="2" presStyleCnt="3"/>
      <dgm:spPr/>
      <dgm:t>
        <a:bodyPr/>
        <a:lstStyle/>
        <a:p>
          <a:endParaRPr lang="en-US"/>
        </a:p>
      </dgm:t>
    </dgm:pt>
    <dgm:pt modelId="{86551082-F4D8-44EC-A7DF-B8A08FCFBBEE}" type="pres">
      <dgm:prSet presAssocID="{73C3B649-F6ED-423D-BBDD-E31DCB4E17AB}" presName="dummy3a" presStyleCnt="0"/>
      <dgm:spPr/>
    </dgm:pt>
    <dgm:pt modelId="{05521408-DC87-48A7-9348-071CF0040F50}" type="pres">
      <dgm:prSet presAssocID="{73C3B649-F6ED-423D-BBDD-E31DCB4E17AB}" presName="dummy3b" presStyleCnt="0"/>
      <dgm:spPr/>
    </dgm:pt>
    <dgm:pt modelId="{39DF109D-1490-4C32-8ED1-57EBAFE8E213}" type="pres">
      <dgm:prSet presAssocID="{73C3B649-F6ED-423D-BBDD-E31DCB4E17AB}" presName="wedge3Tx" presStyleLbl="node1" presStyleIdx="2" presStyleCnt="3">
        <dgm:presLayoutVars>
          <dgm:chMax val="0"/>
          <dgm:chPref val="0"/>
          <dgm:bulletEnabled val="1"/>
        </dgm:presLayoutVars>
      </dgm:prSet>
      <dgm:spPr/>
      <dgm:t>
        <a:bodyPr/>
        <a:lstStyle/>
        <a:p>
          <a:endParaRPr lang="en-US"/>
        </a:p>
      </dgm:t>
    </dgm:pt>
    <dgm:pt modelId="{BFB3D78A-8082-4D3A-955B-54C557475EF1}" type="pres">
      <dgm:prSet presAssocID="{B93FB8D6-4F10-42C6-8AF6-CD501343CCC2}" presName="arrowWedge1" presStyleLbl="fgSibTrans2D1" presStyleIdx="0" presStyleCnt="3"/>
      <dgm:spPr/>
    </dgm:pt>
    <dgm:pt modelId="{6E8F7B47-BAFF-4033-9BF7-1AB34CEB9B98}" type="pres">
      <dgm:prSet presAssocID="{7CAD5B87-D6F9-4BED-B62E-B7D2637C19BB}" presName="arrowWedge2" presStyleLbl="fgSibTrans2D1" presStyleIdx="1" presStyleCnt="3"/>
      <dgm:spPr/>
    </dgm:pt>
    <dgm:pt modelId="{08F19304-8981-467C-BB38-2873CE256398}" type="pres">
      <dgm:prSet presAssocID="{64280F76-AD2E-42A4-9C3F-6FCA1E13F06B}" presName="arrowWedge3" presStyleLbl="fgSibTrans2D1" presStyleIdx="2" presStyleCnt="3"/>
      <dgm:spPr/>
    </dgm:pt>
  </dgm:ptLst>
  <dgm:cxnLst>
    <dgm:cxn modelId="{DF33D823-FF42-42B2-BCE4-1DA71B83A4E3}" type="presOf" srcId="{73C3B649-F6ED-423D-BBDD-E31DCB4E17AB}" destId="{F732F872-DB9B-49F5-8D9A-0F9BFCA473B3}" srcOrd="0" destOrd="0" presId="urn:microsoft.com/office/officeart/2005/8/layout/cycle8"/>
    <dgm:cxn modelId="{B1347396-7205-4B3D-A811-7CBAD83FB798}" srcId="{73C3B649-F6ED-423D-BBDD-E31DCB4E17AB}" destId="{36B06F40-FCB4-41BC-8619-931ADEA7C2B8}" srcOrd="1" destOrd="0" parTransId="{E47B0A2E-5C01-42C7-B4AE-96C2F42B0F3C}" sibTransId="{7CAD5B87-D6F9-4BED-B62E-B7D2637C19BB}"/>
    <dgm:cxn modelId="{B4DF144B-6FC5-42C4-899A-F12F417DFD61}" srcId="{73C3B649-F6ED-423D-BBDD-E31DCB4E17AB}" destId="{048EF131-47E5-4C9A-992C-EC7A41F68F9C}" srcOrd="0" destOrd="0" parTransId="{009B98FA-E7FC-4411-8D9C-70BED28C39B6}" sibTransId="{B93FB8D6-4F10-42C6-8AF6-CD501343CCC2}"/>
    <dgm:cxn modelId="{4DEC8756-47FA-4DE8-B0C7-54F50E648E7B}" type="presOf" srcId="{03355B89-2A53-4E60-99AE-CF949D76DEC8}" destId="{39DF109D-1490-4C32-8ED1-57EBAFE8E213}" srcOrd="1" destOrd="0" presId="urn:microsoft.com/office/officeart/2005/8/layout/cycle8"/>
    <dgm:cxn modelId="{CDB28B40-254F-4ED8-966C-9C5F465E8337}" type="presOf" srcId="{048EF131-47E5-4C9A-992C-EC7A41F68F9C}" destId="{E56A217A-5FCC-44DA-961F-4227BE75178F}" srcOrd="1" destOrd="0" presId="urn:microsoft.com/office/officeart/2005/8/layout/cycle8"/>
    <dgm:cxn modelId="{EC9A8FF9-7761-4838-B415-15C63F0EF957}" type="presOf" srcId="{36B06F40-FCB4-41BC-8619-931ADEA7C2B8}" destId="{A756A312-22E9-417F-B434-C31BF9275656}" srcOrd="0" destOrd="0" presId="urn:microsoft.com/office/officeart/2005/8/layout/cycle8"/>
    <dgm:cxn modelId="{BB8BB57A-B264-44E6-BD3A-58459A5B79D6}" type="presOf" srcId="{36B06F40-FCB4-41BC-8619-931ADEA7C2B8}" destId="{DEC81CFA-9833-431F-9A3A-078EC3FFD56D}" srcOrd="1" destOrd="0" presId="urn:microsoft.com/office/officeart/2005/8/layout/cycle8"/>
    <dgm:cxn modelId="{240B0EFD-4A71-4B3F-B530-367948465A0C}" srcId="{73C3B649-F6ED-423D-BBDD-E31DCB4E17AB}" destId="{03355B89-2A53-4E60-99AE-CF949D76DEC8}" srcOrd="2" destOrd="0" parTransId="{199E470D-8544-425F-B96B-644B08959BB5}" sibTransId="{64280F76-AD2E-42A4-9C3F-6FCA1E13F06B}"/>
    <dgm:cxn modelId="{5A5516EB-706A-4015-9AA0-9CC2556927BA}" type="presOf" srcId="{048EF131-47E5-4C9A-992C-EC7A41F68F9C}" destId="{AD142AD7-FC8F-4CFD-BDDE-57958631EE18}" srcOrd="0" destOrd="0" presId="urn:microsoft.com/office/officeart/2005/8/layout/cycle8"/>
    <dgm:cxn modelId="{C89D426E-92D7-4126-ADED-1BFBE28621D7}" type="presOf" srcId="{03355B89-2A53-4E60-99AE-CF949D76DEC8}" destId="{FCF19764-6103-410C-A045-08626505DF98}" srcOrd="0" destOrd="0" presId="urn:microsoft.com/office/officeart/2005/8/layout/cycle8"/>
    <dgm:cxn modelId="{2D5FE7F3-17CC-42F7-8125-72E4431437FA}" type="presParOf" srcId="{F732F872-DB9B-49F5-8D9A-0F9BFCA473B3}" destId="{AD142AD7-FC8F-4CFD-BDDE-57958631EE18}" srcOrd="0" destOrd="0" presId="urn:microsoft.com/office/officeart/2005/8/layout/cycle8"/>
    <dgm:cxn modelId="{A70465CE-D673-4D0F-8FC3-0D7D4C372158}" type="presParOf" srcId="{F732F872-DB9B-49F5-8D9A-0F9BFCA473B3}" destId="{92B27936-E0B6-438E-BB14-B0F4494BBE9D}" srcOrd="1" destOrd="0" presId="urn:microsoft.com/office/officeart/2005/8/layout/cycle8"/>
    <dgm:cxn modelId="{5DD92132-E268-41E6-9D22-588959A524BD}" type="presParOf" srcId="{F732F872-DB9B-49F5-8D9A-0F9BFCA473B3}" destId="{9411774B-E637-4352-AF5C-6C53ECD02C3A}" srcOrd="2" destOrd="0" presId="urn:microsoft.com/office/officeart/2005/8/layout/cycle8"/>
    <dgm:cxn modelId="{0BB9C661-CE07-4222-9D9B-50EAAE315CDB}" type="presParOf" srcId="{F732F872-DB9B-49F5-8D9A-0F9BFCA473B3}" destId="{E56A217A-5FCC-44DA-961F-4227BE75178F}" srcOrd="3" destOrd="0" presId="urn:microsoft.com/office/officeart/2005/8/layout/cycle8"/>
    <dgm:cxn modelId="{13CA35DC-2F67-4AAC-8521-271AE3454DCB}" type="presParOf" srcId="{F732F872-DB9B-49F5-8D9A-0F9BFCA473B3}" destId="{A756A312-22E9-417F-B434-C31BF9275656}" srcOrd="4" destOrd="0" presId="urn:microsoft.com/office/officeart/2005/8/layout/cycle8"/>
    <dgm:cxn modelId="{029409F4-C501-4DFB-BED0-0AEA5D1A1060}" type="presParOf" srcId="{F732F872-DB9B-49F5-8D9A-0F9BFCA473B3}" destId="{B19ED4F2-4F1D-4A18-BF6A-71AF244A7AAE}" srcOrd="5" destOrd="0" presId="urn:microsoft.com/office/officeart/2005/8/layout/cycle8"/>
    <dgm:cxn modelId="{90655E00-1D26-4197-B2D0-6C6FFB9D181B}" type="presParOf" srcId="{F732F872-DB9B-49F5-8D9A-0F9BFCA473B3}" destId="{6E4DF876-7874-41A3-B7C5-95E306D8179B}" srcOrd="6" destOrd="0" presId="urn:microsoft.com/office/officeart/2005/8/layout/cycle8"/>
    <dgm:cxn modelId="{C4FB3E44-4CB5-4587-B3DF-1284CF4DC4DF}" type="presParOf" srcId="{F732F872-DB9B-49F5-8D9A-0F9BFCA473B3}" destId="{DEC81CFA-9833-431F-9A3A-078EC3FFD56D}" srcOrd="7" destOrd="0" presId="urn:microsoft.com/office/officeart/2005/8/layout/cycle8"/>
    <dgm:cxn modelId="{2A2258F6-F538-4BD7-95E0-74C480882149}" type="presParOf" srcId="{F732F872-DB9B-49F5-8D9A-0F9BFCA473B3}" destId="{FCF19764-6103-410C-A045-08626505DF98}" srcOrd="8" destOrd="0" presId="urn:microsoft.com/office/officeart/2005/8/layout/cycle8"/>
    <dgm:cxn modelId="{9AA690AD-E75E-441B-92AD-0796ABF82E46}" type="presParOf" srcId="{F732F872-DB9B-49F5-8D9A-0F9BFCA473B3}" destId="{86551082-F4D8-44EC-A7DF-B8A08FCFBBEE}" srcOrd="9" destOrd="0" presId="urn:microsoft.com/office/officeart/2005/8/layout/cycle8"/>
    <dgm:cxn modelId="{535D4CC2-5CD1-4287-9A74-CD3B56EDC458}" type="presParOf" srcId="{F732F872-DB9B-49F5-8D9A-0F9BFCA473B3}" destId="{05521408-DC87-48A7-9348-071CF0040F50}" srcOrd="10" destOrd="0" presId="urn:microsoft.com/office/officeart/2005/8/layout/cycle8"/>
    <dgm:cxn modelId="{4DBEE8BD-EEC6-411C-AAF4-5A1EEDEF73C5}" type="presParOf" srcId="{F732F872-DB9B-49F5-8D9A-0F9BFCA473B3}" destId="{39DF109D-1490-4C32-8ED1-57EBAFE8E213}" srcOrd="11" destOrd="0" presId="urn:microsoft.com/office/officeart/2005/8/layout/cycle8"/>
    <dgm:cxn modelId="{B46D2279-FB0F-4D08-A0F9-1A3ADBF90B7D}" type="presParOf" srcId="{F732F872-DB9B-49F5-8D9A-0F9BFCA473B3}" destId="{BFB3D78A-8082-4D3A-955B-54C557475EF1}" srcOrd="12" destOrd="0" presId="urn:microsoft.com/office/officeart/2005/8/layout/cycle8"/>
    <dgm:cxn modelId="{8530463E-AFA5-4480-92EC-993F82DB225B}" type="presParOf" srcId="{F732F872-DB9B-49F5-8D9A-0F9BFCA473B3}" destId="{6E8F7B47-BAFF-4033-9BF7-1AB34CEB9B98}" srcOrd="13" destOrd="0" presId="urn:microsoft.com/office/officeart/2005/8/layout/cycle8"/>
    <dgm:cxn modelId="{6D45FC3E-E5A0-4D25-9703-0B6287A91B47}" type="presParOf" srcId="{F732F872-DB9B-49F5-8D9A-0F9BFCA473B3}" destId="{08F19304-8981-467C-BB38-2873CE256398}"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F70AF6-B2A1-48A2-9A56-D8BCCE91219D}" type="doc">
      <dgm:prSet loTypeId="urn:microsoft.com/office/officeart/2005/8/layout/vList6" loCatId="list" qsTypeId="urn:microsoft.com/office/officeart/2005/8/quickstyle/simple1" qsCatId="simple" csTypeId="urn:microsoft.com/office/officeart/2005/8/colors/colorful4" csCatId="colorful" phldr="1"/>
      <dgm:spPr/>
      <dgm:t>
        <a:bodyPr/>
        <a:lstStyle/>
        <a:p>
          <a:endParaRPr lang="en-US"/>
        </a:p>
      </dgm:t>
    </dgm:pt>
    <dgm:pt modelId="{D689402D-BC3B-4252-8917-2924A50CE111}">
      <dgm:prSet phldrT="[Text]"/>
      <dgm:spPr/>
      <dgm:t>
        <a:bodyPr/>
        <a:lstStyle/>
        <a:p>
          <a:r>
            <a:rPr lang="en-US" dirty="0" smtClean="0"/>
            <a:t>Five Fundamental Principles</a:t>
          </a:r>
          <a:endParaRPr lang="en-US" dirty="0"/>
        </a:p>
      </dgm:t>
    </dgm:pt>
    <dgm:pt modelId="{933CEB88-0E7A-44C8-B976-D6EB1EFF2F82}" type="parTrans" cxnId="{E5F80A24-1BDB-4E2B-AB4B-F8F00AE28F87}">
      <dgm:prSet/>
      <dgm:spPr/>
      <dgm:t>
        <a:bodyPr/>
        <a:lstStyle/>
        <a:p>
          <a:endParaRPr lang="en-US"/>
        </a:p>
      </dgm:t>
    </dgm:pt>
    <dgm:pt modelId="{77637638-4D7A-4306-A387-80FDD546B064}" type="sibTrans" cxnId="{E5F80A24-1BDB-4E2B-AB4B-F8F00AE28F87}">
      <dgm:prSet/>
      <dgm:spPr/>
      <dgm:t>
        <a:bodyPr/>
        <a:lstStyle/>
        <a:p>
          <a:endParaRPr lang="en-US"/>
        </a:p>
      </dgm:t>
    </dgm:pt>
    <dgm:pt modelId="{2DA93070-F8C5-4F06-A5ED-CAC0BF0F950F}">
      <dgm:prSet phldrT="[Text]"/>
      <dgm:spPr/>
      <dgm:t>
        <a:bodyPr/>
        <a:lstStyle/>
        <a:p>
          <a:r>
            <a:rPr lang="en-US" dirty="0" smtClean="0"/>
            <a:t>Integrity</a:t>
          </a:r>
          <a:endParaRPr lang="en-US" dirty="0"/>
        </a:p>
      </dgm:t>
    </dgm:pt>
    <dgm:pt modelId="{128A1D4E-FE91-438F-ABA9-9342BC378D2C}" type="parTrans" cxnId="{61DC1279-3423-4B0B-9BF3-A2EE8065937A}">
      <dgm:prSet/>
      <dgm:spPr/>
      <dgm:t>
        <a:bodyPr/>
        <a:lstStyle/>
        <a:p>
          <a:endParaRPr lang="en-US"/>
        </a:p>
      </dgm:t>
    </dgm:pt>
    <dgm:pt modelId="{305743AA-781E-4AFC-AD9F-804D81765478}" type="sibTrans" cxnId="{61DC1279-3423-4B0B-9BF3-A2EE8065937A}">
      <dgm:prSet/>
      <dgm:spPr/>
      <dgm:t>
        <a:bodyPr/>
        <a:lstStyle/>
        <a:p>
          <a:endParaRPr lang="en-US"/>
        </a:p>
      </dgm:t>
    </dgm:pt>
    <dgm:pt modelId="{06190CE9-9D8B-4EE6-A558-4A73E9AD0212}">
      <dgm:prSet phldrT="[Text]"/>
      <dgm:spPr/>
      <dgm:t>
        <a:bodyPr/>
        <a:lstStyle/>
        <a:p>
          <a:r>
            <a:rPr lang="en-US" dirty="0" smtClean="0"/>
            <a:t>Independence</a:t>
          </a:r>
          <a:endParaRPr lang="en-US" dirty="0"/>
        </a:p>
      </dgm:t>
    </dgm:pt>
    <dgm:pt modelId="{A4E3D302-1AAE-4B50-B44F-DBF847A5BF8F}" type="parTrans" cxnId="{CA107B9D-E053-4C8A-A902-46FFCC45C195}">
      <dgm:prSet/>
      <dgm:spPr/>
      <dgm:t>
        <a:bodyPr/>
        <a:lstStyle/>
        <a:p>
          <a:endParaRPr lang="en-US"/>
        </a:p>
      </dgm:t>
    </dgm:pt>
    <dgm:pt modelId="{BEA136F8-9D9C-4099-AC0F-376EF499558D}" type="sibTrans" cxnId="{CA107B9D-E053-4C8A-A902-46FFCC45C195}">
      <dgm:prSet/>
      <dgm:spPr/>
      <dgm:t>
        <a:bodyPr/>
        <a:lstStyle/>
        <a:p>
          <a:endParaRPr lang="en-US"/>
        </a:p>
      </dgm:t>
    </dgm:pt>
    <dgm:pt modelId="{1DAB4CC4-453E-4D82-B27E-686E1AD994CD}">
      <dgm:prSet phldrT="[Text]"/>
      <dgm:spPr/>
      <dgm:t>
        <a:bodyPr/>
        <a:lstStyle/>
        <a:p>
          <a:r>
            <a:rPr lang="en-US" dirty="0" smtClean="0"/>
            <a:t>Independence in appearance</a:t>
          </a:r>
          <a:endParaRPr lang="en-US" dirty="0"/>
        </a:p>
      </dgm:t>
    </dgm:pt>
    <dgm:pt modelId="{3AC45AE3-1D06-4057-9041-5AAC17DFCC20}" type="parTrans" cxnId="{9BE78198-CBB5-463E-96FE-9A358C84CD4B}">
      <dgm:prSet/>
      <dgm:spPr/>
      <dgm:t>
        <a:bodyPr/>
        <a:lstStyle/>
        <a:p>
          <a:endParaRPr lang="en-US"/>
        </a:p>
      </dgm:t>
    </dgm:pt>
    <dgm:pt modelId="{6DF709ED-A91C-4960-8089-FA2DFBCB696F}" type="sibTrans" cxnId="{9BE78198-CBB5-463E-96FE-9A358C84CD4B}">
      <dgm:prSet/>
      <dgm:spPr/>
      <dgm:t>
        <a:bodyPr/>
        <a:lstStyle/>
        <a:p>
          <a:endParaRPr lang="en-US"/>
        </a:p>
      </dgm:t>
    </dgm:pt>
    <dgm:pt modelId="{0C22A714-6AD2-48FA-8078-57A843C6F9F2}">
      <dgm:prSet phldrT="[Text]"/>
      <dgm:spPr/>
      <dgm:t>
        <a:bodyPr/>
        <a:lstStyle/>
        <a:p>
          <a:r>
            <a:rPr lang="en-US" dirty="0" smtClean="0"/>
            <a:t>Objectivity</a:t>
          </a:r>
          <a:endParaRPr lang="en-US" dirty="0"/>
        </a:p>
      </dgm:t>
    </dgm:pt>
    <dgm:pt modelId="{DA47FE3C-9797-42B5-A6F7-90931A67BA7D}" type="parTrans" cxnId="{4E9493AC-C47C-4FBA-BD92-6B2734A61EC3}">
      <dgm:prSet/>
      <dgm:spPr/>
      <dgm:t>
        <a:bodyPr/>
        <a:lstStyle/>
        <a:p>
          <a:endParaRPr lang="en-US"/>
        </a:p>
      </dgm:t>
    </dgm:pt>
    <dgm:pt modelId="{566F6F8A-4614-4C50-88C9-2B937AF0756E}" type="sibTrans" cxnId="{4E9493AC-C47C-4FBA-BD92-6B2734A61EC3}">
      <dgm:prSet/>
      <dgm:spPr/>
      <dgm:t>
        <a:bodyPr/>
        <a:lstStyle/>
        <a:p>
          <a:endParaRPr lang="en-US"/>
        </a:p>
      </dgm:t>
    </dgm:pt>
    <dgm:pt modelId="{578E05B9-1594-4428-A161-6D9170FF1C03}">
      <dgm:prSet phldrT="[Text]"/>
      <dgm:spPr/>
      <dgm:t>
        <a:bodyPr/>
        <a:lstStyle/>
        <a:p>
          <a:r>
            <a:rPr lang="en-US" dirty="0" smtClean="0"/>
            <a:t>Professional competence and due care</a:t>
          </a:r>
          <a:endParaRPr lang="en-US" dirty="0"/>
        </a:p>
      </dgm:t>
    </dgm:pt>
    <dgm:pt modelId="{2AA438E7-6B8F-4BC2-8835-A359FB5F3082}" type="parTrans" cxnId="{E64FD2BA-F3B3-4E7E-A2FE-1D09F6597AC7}">
      <dgm:prSet/>
      <dgm:spPr/>
      <dgm:t>
        <a:bodyPr/>
        <a:lstStyle/>
        <a:p>
          <a:endParaRPr lang="en-US"/>
        </a:p>
      </dgm:t>
    </dgm:pt>
    <dgm:pt modelId="{B25267CB-519F-43FD-A80E-51DCA60D8EB4}" type="sibTrans" cxnId="{E64FD2BA-F3B3-4E7E-A2FE-1D09F6597AC7}">
      <dgm:prSet/>
      <dgm:spPr/>
      <dgm:t>
        <a:bodyPr/>
        <a:lstStyle/>
        <a:p>
          <a:endParaRPr lang="en-US"/>
        </a:p>
      </dgm:t>
    </dgm:pt>
    <dgm:pt modelId="{FB541F90-7EDA-4A02-BE52-34A1D3EE3455}">
      <dgm:prSet phldrT="[Text]"/>
      <dgm:spPr/>
      <dgm:t>
        <a:bodyPr/>
        <a:lstStyle/>
        <a:p>
          <a:r>
            <a:rPr lang="en-US" dirty="0" smtClean="0"/>
            <a:t>Confidentiality</a:t>
          </a:r>
          <a:endParaRPr lang="en-US" dirty="0"/>
        </a:p>
      </dgm:t>
    </dgm:pt>
    <dgm:pt modelId="{DB065576-52B5-41B7-ADC6-D8AA08596415}" type="parTrans" cxnId="{153427C8-BA27-4A6B-B8C4-2D0E5638CDEC}">
      <dgm:prSet/>
      <dgm:spPr/>
      <dgm:t>
        <a:bodyPr/>
        <a:lstStyle/>
        <a:p>
          <a:endParaRPr lang="en-US"/>
        </a:p>
      </dgm:t>
    </dgm:pt>
    <dgm:pt modelId="{728A0D32-7068-4B13-B3C5-D9EEBF152E66}" type="sibTrans" cxnId="{153427C8-BA27-4A6B-B8C4-2D0E5638CDEC}">
      <dgm:prSet/>
      <dgm:spPr/>
      <dgm:t>
        <a:bodyPr/>
        <a:lstStyle/>
        <a:p>
          <a:endParaRPr lang="en-US"/>
        </a:p>
      </dgm:t>
    </dgm:pt>
    <dgm:pt modelId="{2B13E047-12A9-424B-B61D-117602258E7E}">
      <dgm:prSet phldrT="[Text]"/>
      <dgm:spPr/>
      <dgm:t>
        <a:bodyPr/>
        <a:lstStyle/>
        <a:p>
          <a:r>
            <a:rPr lang="en-US" dirty="0" smtClean="0"/>
            <a:t>Professional behaviors</a:t>
          </a:r>
          <a:endParaRPr lang="en-US" dirty="0"/>
        </a:p>
      </dgm:t>
    </dgm:pt>
    <dgm:pt modelId="{BDE2739A-2532-452F-A0A5-991C36C7A9BD}" type="parTrans" cxnId="{42BE8AF4-B602-4E67-83F2-87948420F68F}">
      <dgm:prSet/>
      <dgm:spPr/>
      <dgm:t>
        <a:bodyPr/>
        <a:lstStyle/>
        <a:p>
          <a:endParaRPr lang="en-US"/>
        </a:p>
      </dgm:t>
    </dgm:pt>
    <dgm:pt modelId="{3C00472F-8F06-492E-A6DE-058F062CE2F6}" type="sibTrans" cxnId="{42BE8AF4-B602-4E67-83F2-87948420F68F}">
      <dgm:prSet/>
      <dgm:spPr/>
      <dgm:t>
        <a:bodyPr/>
        <a:lstStyle/>
        <a:p>
          <a:endParaRPr lang="en-US"/>
        </a:p>
      </dgm:t>
    </dgm:pt>
    <dgm:pt modelId="{15D845B6-769E-40D1-AD70-2F3977B55E59}">
      <dgm:prSet phldrT="[Text]"/>
      <dgm:spPr/>
      <dgm:t>
        <a:bodyPr/>
        <a:lstStyle/>
        <a:p>
          <a:r>
            <a:rPr lang="en-US" dirty="0" smtClean="0"/>
            <a:t>Independence of mind</a:t>
          </a:r>
          <a:endParaRPr lang="en-US" dirty="0"/>
        </a:p>
      </dgm:t>
    </dgm:pt>
    <dgm:pt modelId="{093B52C5-0E05-4758-BFAD-D21FF1ED6EA8}" type="parTrans" cxnId="{842A063D-9156-4CC5-95CD-876BB4519DE1}">
      <dgm:prSet/>
      <dgm:spPr/>
      <dgm:t>
        <a:bodyPr/>
        <a:lstStyle/>
        <a:p>
          <a:endParaRPr lang="en-US"/>
        </a:p>
      </dgm:t>
    </dgm:pt>
    <dgm:pt modelId="{9F54EA90-9A33-48A5-93DE-B4BC9EDAEB12}" type="sibTrans" cxnId="{842A063D-9156-4CC5-95CD-876BB4519DE1}">
      <dgm:prSet/>
      <dgm:spPr/>
      <dgm:t>
        <a:bodyPr/>
        <a:lstStyle/>
        <a:p>
          <a:endParaRPr lang="en-US"/>
        </a:p>
      </dgm:t>
    </dgm:pt>
    <dgm:pt modelId="{E8CDFCD6-EE5B-47CE-8654-435D61E4AFA1}" type="pres">
      <dgm:prSet presAssocID="{60F70AF6-B2A1-48A2-9A56-D8BCCE91219D}" presName="Name0" presStyleCnt="0">
        <dgm:presLayoutVars>
          <dgm:dir/>
          <dgm:animLvl val="lvl"/>
          <dgm:resizeHandles/>
        </dgm:presLayoutVars>
      </dgm:prSet>
      <dgm:spPr/>
      <dgm:t>
        <a:bodyPr/>
        <a:lstStyle/>
        <a:p>
          <a:endParaRPr lang="en-US"/>
        </a:p>
      </dgm:t>
    </dgm:pt>
    <dgm:pt modelId="{47BBBE73-5E3E-4890-B227-AE52B397AB65}" type="pres">
      <dgm:prSet presAssocID="{D689402D-BC3B-4252-8917-2924A50CE111}" presName="linNode" presStyleCnt="0"/>
      <dgm:spPr/>
    </dgm:pt>
    <dgm:pt modelId="{761C3D38-F423-4089-9AD0-7DFB6D0CFEC5}" type="pres">
      <dgm:prSet presAssocID="{D689402D-BC3B-4252-8917-2924A50CE111}" presName="parentShp" presStyleLbl="node1" presStyleIdx="0" presStyleCnt="2">
        <dgm:presLayoutVars>
          <dgm:bulletEnabled val="1"/>
        </dgm:presLayoutVars>
      </dgm:prSet>
      <dgm:spPr/>
      <dgm:t>
        <a:bodyPr/>
        <a:lstStyle/>
        <a:p>
          <a:endParaRPr lang="en-US"/>
        </a:p>
      </dgm:t>
    </dgm:pt>
    <dgm:pt modelId="{B00DD82C-D044-4A98-B4FA-ACFF77B3B947}" type="pres">
      <dgm:prSet presAssocID="{D689402D-BC3B-4252-8917-2924A50CE111}" presName="childShp" presStyleLbl="bgAccFollowNode1" presStyleIdx="0" presStyleCnt="2">
        <dgm:presLayoutVars>
          <dgm:bulletEnabled val="1"/>
        </dgm:presLayoutVars>
      </dgm:prSet>
      <dgm:spPr/>
      <dgm:t>
        <a:bodyPr/>
        <a:lstStyle/>
        <a:p>
          <a:endParaRPr lang="en-US"/>
        </a:p>
      </dgm:t>
    </dgm:pt>
    <dgm:pt modelId="{3A6D10D3-CC27-456B-A9AA-973B68E3D009}" type="pres">
      <dgm:prSet presAssocID="{77637638-4D7A-4306-A387-80FDD546B064}" presName="spacing" presStyleCnt="0"/>
      <dgm:spPr/>
    </dgm:pt>
    <dgm:pt modelId="{F0B89AF9-9015-4351-BE25-7454F5812F84}" type="pres">
      <dgm:prSet presAssocID="{06190CE9-9D8B-4EE6-A558-4A73E9AD0212}" presName="linNode" presStyleCnt="0"/>
      <dgm:spPr/>
    </dgm:pt>
    <dgm:pt modelId="{4EDF5A7B-B80B-40FB-83BA-DD9F6A6CC60C}" type="pres">
      <dgm:prSet presAssocID="{06190CE9-9D8B-4EE6-A558-4A73E9AD0212}" presName="parentShp" presStyleLbl="node1" presStyleIdx="1" presStyleCnt="2" custScaleY="59026">
        <dgm:presLayoutVars>
          <dgm:bulletEnabled val="1"/>
        </dgm:presLayoutVars>
      </dgm:prSet>
      <dgm:spPr/>
      <dgm:t>
        <a:bodyPr/>
        <a:lstStyle/>
        <a:p>
          <a:endParaRPr lang="en-US"/>
        </a:p>
      </dgm:t>
    </dgm:pt>
    <dgm:pt modelId="{66B9D693-E18B-425D-A044-8FCC35E64C01}" type="pres">
      <dgm:prSet presAssocID="{06190CE9-9D8B-4EE6-A558-4A73E9AD0212}" presName="childShp" presStyleLbl="bgAccFollowNode1" presStyleIdx="1" presStyleCnt="2" custScaleY="48300">
        <dgm:presLayoutVars>
          <dgm:bulletEnabled val="1"/>
        </dgm:presLayoutVars>
      </dgm:prSet>
      <dgm:spPr/>
      <dgm:t>
        <a:bodyPr/>
        <a:lstStyle/>
        <a:p>
          <a:endParaRPr lang="en-US"/>
        </a:p>
      </dgm:t>
    </dgm:pt>
  </dgm:ptLst>
  <dgm:cxnLst>
    <dgm:cxn modelId="{EBABADD1-D5E8-4041-8874-D338BFD8ABE7}" type="presOf" srcId="{578E05B9-1594-4428-A161-6D9170FF1C03}" destId="{B00DD82C-D044-4A98-B4FA-ACFF77B3B947}" srcOrd="0" destOrd="2" presId="urn:microsoft.com/office/officeart/2005/8/layout/vList6"/>
    <dgm:cxn modelId="{E64FD2BA-F3B3-4E7E-A2FE-1D09F6597AC7}" srcId="{D689402D-BC3B-4252-8917-2924A50CE111}" destId="{578E05B9-1594-4428-A161-6D9170FF1C03}" srcOrd="2" destOrd="0" parTransId="{2AA438E7-6B8F-4BC2-8835-A359FB5F3082}" sibTransId="{B25267CB-519F-43FD-A80E-51DCA60D8EB4}"/>
    <dgm:cxn modelId="{39F04CD6-6D65-4D75-AAAE-619F4F4F3878}" type="presOf" srcId="{0C22A714-6AD2-48FA-8078-57A843C6F9F2}" destId="{B00DD82C-D044-4A98-B4FA-ACFF77B3B947}" srcOrd="0" destOrd="1" presId="urn:microsoft.com/office/officeart/2005/8/layout/vList6"/>
    <dgm:cxn modelId="{9BE78198-CBB5-463E-96FE-9A358C84CD4B}" srcId="{06190CE9-9D8B-4EE6-A558-4A73E9AD0212}" destId="{1DAB4CC4-453E-4D82-B27E-686E1AD994CD}" srcOrd="1" destOrd="0" parTransId="{3AC45AE3-1D06-4057-9041-5AAC17DFCC20}" sibTransId="{6DF709ED-A91C-4960-8089-FA2DFBCB696F}"/>
    <dgm:cxn modelId="{A7503208-4AA9-4ED4-85CC-EE2143863FD8}" type="presOf" srcId="{60F70AF6-B2A1-48A2-9A56-D8BCCE91219D}" destId="{E8CDFCD6-EE5B-47CE-8654-435D61E4AFA1}" srcOrd="0" destOrd="0" presId="urn:microsoft.com/office/officeart/2005/8/layout/vList6"/>
    <dgm:cxn modelId="{D8DFADA1-CDE8-4DF8-B6BD-0D22D0DAA138}" type="presOf" srcId="{15D845B6-769E-40D1-AD70-2F3977B55E59}" destId="{66B9D693-E18B-425D-A044-8FCC35E64C01}" srcOrd="0" destOrd="0" presId="urn:microsoft.com/office/officeart/2005/8/layout/vList6"/>
    <dgm:cxn modelId="{61DC1279-3423-4B0B-9BF3-A2EE8065937A}" srcId="{D689402D-BC3B-4252-8917-2924A50CE111}" destId="{2DA93070-F8C5-4F06-A5ED-CAC0BF0F950F}" srcOrd="0" destOrd="0" parTransId="{128A1D4E-FE91-438F-ABA9-9342BC378D2C}" sibTransId="{305743AA-781E-4AFC-AD9F-804D81765478}"/>
    <dgm:cxn modelId="{4E9493AC-C47C-4FBA-BD92-6B2734A61EC3}" srcId="{D689402D-BC3B-4252-8917-2924A50CE111}" destId="{0C22A714-6AD2-48FA-8078-57A843C6F9F2}" srcOrd="1" destOrd="0" parTransId="{DA47FE3C-9797-42B5-A6F7-90931A67BA7D}" sibTransId="{566F6F8A-4614-4C50-88C9-2B937AF0756E}"/>
    <dgm:cxn modelId="{842A063D-9156-4CC5-95CD-876BB4519DE1}" srcId="{06190CE9-9D8B-4EE6-A558-4A73E9AD0212}" destId="{15D845B6-769E-40D1-AD70-2F3977B55E59}" srcOrd="0" destOrd="0" parTransId="{093B52C5-0E05-4758-BFAD-D21FF1ED6EA8}" sibTransId="{9F54EA90-9A33-48A5-93DE-B4BC9EDAEB12}"/>
    <dgm:cxn modelId="{D2D07271-43D3-4823-8509-57BAFCDE3E4F}" type="presOf" srcId="{06190CE9-9D8B-4EE6-A558-4A73E9AD0212}" destId="{4EDF5A7B-B80B-40FB-83BA-DD9F6A6CC60C}" srcOrd="0" destOrd="0" presId="urn:microsoft.com/office/officeart/2005/8/layout/vList6"/>
    <dgm:cxn modelId="{D64E6700-91A7-4393-95FD-9C158205DAFD}" type="presOf" srcId="{1DAB4CC4-453E-4D82-B27E-686E1AD994CD}" destId="{66B9D693-E18B-425D-A044-8FCC35E64C01}" srcOrd="0" destOrd="1" presId="urn:microsoft.com/office/officeart/2005/8/layout/vList6"/>
    <dgm:cxn modelId="{42BE8AF4-B602-4E67-83F2-87948420F68F}" srcId="{D689402D-BC3B-4252-8917-2924A50CE111}" destId="{2B13E047-12A9-424B-B61D-117602258E7E}" srcOrd="4" destOrd="0" parTransId="{BDE2739A-2532-452F-A0A5-991C36C7A9BD}" sibTransId="{3C00472F-8F06-492E-A6DE-058F062CE2F6}"/>
    <dgm:cxn modelId="{CB343EC0-C32A-4D9A-99A0-0563953D0045}" type="presOf" srcId="{2B13E047-12A9-424B-B61D-117602258E7E}" destId="{B00DD82C-D044-4A98-B4FA-ACFF77B3B947}" srcOrd="0" destOrd="4" presId="urn:microsoft.com/office/officeart/2005/8/layout/vList6"/>
    <dgm:cxn modelId="{153427C8-BA27-4A6B-B8C4-2D0E5638CDEC}" srcId="{D689402D-BC3B-4252-8917-2924A50CE111}" destId="{FB541F90-7EDA-4A02-BE52-34A1D3EE3455}" srcOrd="3" destOrd="0" parTransId="{DB065576-52B5-41B7-ADC6-D8AA08596415}" sibTransId="{728A0D32-7068-4B13-B3C5-D9EEBF152E66}"/>
    <dgm:cxn modelId="{E5F80A24-1BDB-4E2B-AB4B-F8F00AE28F87}" srcId="{60F70AF6-B2A1-48A2-9A56-D8BCCE91219D}" destId="{D689402D-BC3B-4252-8917-2924A50CE111}" srcOrd="0" destOrd="0" parTransId="{933CEB88-0E7A-44C8-B976-D6EB1EFF2F82}" sibTransId="{77637638-4D7A-4306-A387-80FDD546B064}"/>
    <dgm:cxn modelId="{CA107B9D-E053-4C8A-A902-46FFCC45C195}" srcId="{60F70AF6-B2A1-48A2-9A56-D8BCCE91219D}" destId="{06190CE9-9D8B-4EE6-A558-4A73E9AD0212}" srcOrd="1" destOrd="0" parTransId="{A4E3D302-1AAE-4B50-B44F-DBF847A5BF8F}" sibTransId="{BEA136F8-9D9C-4099-AC0F-376EF499558D}"/>
    <dgm:cxn modelId="{D21E6F0F-C389-430A-A9E8-1F69DE8D30CF}" type="presOf" srcId="{2DA93070-F8C5-4F06-A5ED-CAC0BF0F950F}" destId="{B00DD82C-D044-4A98-B4FA-ACFF77B3B947}" srcOrd="0" destOrd="0" presId="urn:microsoft.com/office/officeart/2005/8/layout/vList6"/>
    <dgm:cxn modelId="{C96244BD-FBBA-4923-9644-F6B8EEF00FB9}" type="presOf" srcId="{D689402D-BC3B-4252-8917-2924A50CE111}" destId="{761C3D38-F423-4089-9AD0-7DFB6D0CFEC5}" srcOrd="0" destOrd="0" presId="urn:microsoft.com/office/officeart/2005/8/layout/vList6"/>
    <dgm:cxn modelId="{D5EC22E1-CEA8-427E-B158-E18C3AD3E546}" type="presOf" srcId="{FB541F90-7EDA-4A02-BE52-34A1D3EE3455}" destId="{B00DD82C-D044-4A98-B4FA-ACFF77B3B947}" srcOrd="0" destOrd="3" presId="urn:microsoft.com/office/officeart/2005/8/layout/vList6"/>
    <dgm:cxn modelId="{FCC642C2-F125-4E75-AD32-F25A311FE62A}" type="presParOf" srcId="{E8CDFCD6-EE5B-47CE-8654-435D61E4AFA1}" destId="{47BBBE73-5E3E-4890-B227-AE52B397AB65}" srcOrd="0" destOrd="0" presId="urn:microsoft.com/office/officeart/2005/8/layout/vList6"/>
    <dgm:cxn modelId="{DA65BE0C-2935-4D64-A140-F3264F03DE23}" type="presParOf" srcId="{47BBBE73-5E3E-4890-B227-AE52B397AB65}" destId="{761C3D38-F423-4089-9AD0-7DFB6D0CFEC5}" srcOrd="0" destOrd="0" presId="urn:microsoft.com/office/officeart/2005/8/layout/vList6"/>
    <dgm:cxn modelId="{BABDD9A4-1D55-4D61-B257-870E0A6E74BD}" type="presParOf" srcId="{47BBBE73-5E3E-4890-B227-AE52B397AB65}" destId="{B00DD82C-D044-4A98-B4FA-ACFF77B3B947}" srcOrd="1" destOrd="0" presId="urn:microsoft.com/office/officeart/2005/8/layout/vList6"/>
    <dgm:cxn modelId="{D3136924-AF34-44CE-B380-6BE3CF4262CE}" type="presParOf" srcId="{E8CDFCD6-EE5B-47CE-8654-435D61E4AFA1}" destId="{3A6D10D3-CC27-456B-A9AA-973B68E3D009}" srcOrd="1" destOrd="0" presId="urn:microsoft.com/office/officeart/2005/8/layout/vList6"/>
    <dgm:cxn modelId="{01CD643C-0100-4C72-8978-7AEC3D7D048B}" type="presParOf" srcId="{E8CDFCD6-EE5B-47CE-8654-435D61E4AFA1}" destId="{F0B89AF9-9015-4351-BE25-7454F5812F84}" srcOrd="2" destOrd="0" presId="urn:microsoft.com/office/officeart/2005/8/layout/vList6"/>
    <dgm:cxn modelId="{CA30F170-3E8A-4F2A-906E-305A59672F09}" type="presParOf" srcId="{F0B89AF9-9015-4351-BE25-7454F5812F84}" destId="{4EDF5A7B-B80B-40FB-83BA-DD9F6A6CC60C}" srcOrd="0" destOrd="0" presId="urn:microsoft.com/office/officeart/2005/8/layout/vList6"/>
    <dgm:cxn modelId="{39AB6DDE-A07F-4D37-9D25-308E61A7C57F}" type="presParOf" srcId="{F0B89AF9-9015-4351-BE25-7454F5812F84}" destId="{66B9D693-E18B-425D-A044-8FCC35E64C01}"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EA07F-253C-4B60-AF7F-D45C366C56DF}">
      <dsp:nvSpPr>
        <dsp:cNvPr id="0" name=""/>
        <dsp:cNvSpPr/>
      </dsp:nvSpPr>
      <dsp:spPr>
        <a:xfrm>
          <a:off x="3822994" y="1151885"/>
          <a:ext cx="2869610" cy="286961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Stakeholders of sustainability reporting</a:t>
          </a:r>
          <a:endParaRPr lang="en-US" sz="2800" kern="1200" dirty="0"/>
        </a:p>
      </dsp:txBody>
      <dsp:txXfrm>
        <a:off x="4243239" y="1572130"/>
        <a:ext cx="2029120" cy="2029120"/>
      </dsp:txXfrm>
    </dsp:sp>
    <dsp:sp modelId="{E08E0715-DAF5-4884-AA4C-80CC8728E672}">
      <dsp:nvSpPr>
        <dsp:cNvPr id="0" name=""/>
        <dsp:cNvSpPr/>
      </dsp:nvSpPr>
      <dsp:spPr>
        <a:xfrm>
          <a:off x="4540397" y="512"/>
          <a:ext cx="1434805" cy="143480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Government and regulators</a:t>
          </a:r>
          <a:endParaRPr lang="en-US" sz="1500" kern="1200" dirty="0"/>
        </a:p>
      </dsp:txBody>
      <dsp:txXfrm>
        <a:off x="4750519" y="210634"/>
        <a:ext cx="1014561" cy="1014561"/>
      </dsp:txXfrm>
    </dsp:sp>
    <dsp:sp modelId="{FDD553C5-3D4E-4129-8028-EF3E7EEDEB28}">
      <dsp:nvSpPr>
        <dsp:cNvPr id="0" name=""/>
        <dsp:cNvSpPr/>
      </dsp:nvSpPr>
      <dsp:spPr>
        <a:xfrm>
          <a:off x="6158805" y="934900"/>
          <a:ext cx="1434805" cy="143480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Civil society, NGOs, public</a:t>
          </a:r>
          <a:endParaRPr lang="en-US" sz="1500" kern="1200" dirty="0"/>
        </a:p>
      </dsp:txBody>
      <dsp:txXfrm>
        <a:off x="6368927" y="1145022"/>
        <a:ext cx="1014561" cy="1014561"/>
      </dsp:txXfrm>
    </dsp:sp>
    <dsp:sp modelId="{693A4D36-4B01-493A-B982-BA223D2DA801}">
      <dsp:nvSpPr>
        <dsp:cNvPr id="0" name=""/>
        <dsp:cNvSpPr/>
      </dsp:nvSpPr>
      <dsp:spPr>
        <a:xfrm>
          <a:off x="6158805" y="2803676"/>
          <a:ext cx="1434805" cy="143480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Employees and suppliers</a:t>
          </a:r>
          <a:endParaRPr lang="en-US" sz="1500" kern="1200" dirty="0"/>
        </a:p>
      </dsp:txBody>
      <dsp:txXfrm>
        <a:off x="6368927" y="3013798"/>
        <a:ext cx="1014561" cy="1014561"/>
      </dsp:txXfrm>
    </dsp:sp>
    <dsp:sp modelId="{27F0563A-281A-4834-8C7C-2973F896C1F3}">
      <dsp:nvSpPr>
        <dsp:cNvPr id="0" name=""/>
        <dsp:cNvSpPr/>
      </dsp:nvSpPr>
      <dsp:spPr>
        <a:xfrm>
          <a:off x="4540397" y="3738064"/>
          <a:ext cx="1434805" cy="143480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Financiers</a:t>
          </a:r>
          <a:endParaRPr lang="en-US" sz="1500" kern="1200" dirty="0"/>
        </a:p>
      </dsp:txBody>
      <dsp:txXfrm>
        <a:off x="4750519" y="3948186"/>
        <a:ext cx="1014561" cy="1014561"/>
      </dsp:txXfrm>
    </dsp:sp>
    <dsp:sp modelId="{43B5FC8A-11EA-4BE0-87AE-BB8D339AFAF9}">
      <dsp:nvSpPr>
        <dsp:cNvPr id="0" name=""/>
        <dsp:cNvSpPr/>
      </dsp:nvSpPr>
      <dsp:spPr>
        <a:xfrm>
          <a:off x="2921989" y="2803676"/>
          <a:ext cx="1434805" cy="143480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Customers and clients</a:t>
          </a:r>
          <a:endParaRPr lang="en-US" sz="1500" kern="1200" dirty="0"/>
        </a:p>
      </dsp:txBody>
      <dsp:txXfrm>
        <a:off x="3132111" y="3013798"/>
        <a:ext cx="1014561" cy="1014561"/>
      </dsp:txXfrm>
    </dsp:sp>
    <dsp:sp modelId="{D3AA56A9-34B0-449F-8D6C-BD6C6CB36003}">
      <dsp:nvSpPr>
        <dsp:cNvPr id="0" name=""/>
        <dsp:cNvSpPr/>
      </dsp:nvSpPr>
      <dsp:spPr>
        <a:xfrm>
          <a:off x="2921989" y="934900"/>
          <a:ext cx="1434805" cy="143480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Investors and capital market</a:t>
          </a:r>
          <a:endParaRPr lang="en-US" sz="1500" kern="1200" dirty="0"/>
        </a:p>
      </dsp:txBody>
      <dsp:txXfrm>
        <a:off x="3132111" y="1145022"/>
        <a:ext cx="1014561" cy="10145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74E069-8213-4193-8249-25A13CF764A7}">
      <dsp:nvSpPr>
        <dsp:cNvPr id="0" name=""/>
        <dsp:cNvSpPr/>
      </dsp:nvSpPr>
      <dsp:spPr>
        <a:xfrm>
          <a:off x="7294" y="1216790"/>
          <a:ext cx="2834835" cy="23381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Global Reporting Initiative (GRI)</a:t>
          </a:r>
          <a:endParaRPr lang="en-US" sz="2000" kern="1200" dirty="0"/>
        </a:p>
        <a:p>
          <a:pPr marL="228600" lvl="1" indent="-228600" algn="l" defTabSz="889000">
            <a:lnSpc>
              <a:spcPct val="90000"/>
            </a:lnSpc>
            <a:spcBef>
              <a:spcPct val="0"/>
            </a:spcBef>
            <a:spcAft>
              <a:spcPct val="15000"/>
            </a:spcAft>
            <a:buChar char="••"/>
          </a:pPr>
          <a:r>
            <a:rPr lang="en-US" sz="2000" kern="1200" dirty="0" smtClean="0"/>
            <a:t>Other Regional Forums</a:t>
          </a:r>
          <a:endParaRPr lang="en-US" sz="2000" kern="1200" dirty="0"/>
        </a:p>
      </dsp:txBody>
      <dsp:txXfrm>
        <a:off x="61101" y="1270597"/>
        <a:ext cx="2727221" cy="1729500"/>
      </dsp:txXfrm>
    </dsp:sp>
    <dsp:sp modelId="{A7930675-BEFD-4613-B4B7-299F23DB685C}">
      <dsp:nvSpPr>
        <dsp:cNvPr id="0" name=""/>
        <dsp:cNvSpPr/>
      </dsp:nvSpPr>
      <dsp:spPr>
        <a:xfrm>
          <a:off x="1583401" y="1712620"/>
          <a:ext cx="3216476" cy="3216476"/>
        </a:xfrm>
        <a:prstGeom prst="leftCircularArrow">
          <a:avLst>
            <a:gd name="adj1" fmla="val 3433"/>
            <a:gd name="adj2" fmla="val 425244"/>
            <a:gd name="adj3" fmla="val 2200755"/>
            <a:gd name="adj4" fmla="val 9024489"/>
            <a:gd name="adj5" fmla="val 400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131EDA6-E81F-4A29-81E2-1A8D84B2B542}">
      <dsp:nvSpPr>
        <dsp:cNvPr id="0" name=""/>
        <dsp:cNvSpPr/>
      </dsp:nvSpPr>
      <dsp:spPr>
        <a:xfrm>
          <a:off x="637257" y="3053905"/>
          <a:ext cx="2519853" cy="10020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lvl="0" algn="ctr" defTabSz="1822450">
            <a:lnSpc>
              <a:spcPct val="90000"/>
            </a:lnSpc>
            <a:spcBef>
              <a:spcPct val="0"/>
            </a:spcBef>
            <a:spcAft>
              <a:spcPct val="35000"/>
            </a:spcAft>
          </a:pPr>
          <a:r>
            <a:rPr lang="en-US" sz="4100" kern="1200" dirty="0" smtClean="0"/>
            <a:t>Pre 2000</a:t>
          </a:r>
          <a:endParaRPr lang="en-US" sz="4100" kern="1200" dirty="0"/>
        </a:p>
      </dsp:txBody>
      <dsp:txXfrm>
        <a:off x="666606" y="3083254"/>
        <a:ext cx="2461155" cy="943364"/>
      </dsp:txXfrm>
    </dsp:sp>
    <dsp:sp modelId="{751F2DEE-0B45-4497-91CC-00257A0DBAFB}">
      <dsp:nvSpPr>
        <dsp:cNvPr id="0" name=""/>
        <dsp:cNvSpPr/>
      </dsp:nvSpPr>
      <dsp:spPr>
        <a:xfrm>
          <a:off x="3682891" y="1216790"/>
          <a:ext cx="2834835" cy="23381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Carbon Disclosure</a:t>
          </a:r>
          <a:endParaRPr lang="en-US" sz="2000" kern="1200" dirty="0"/>
        </a:p>
        <a:p>
          <a:pPr marL="228600" lvl="1" indent="-228600" algn="l" defTabSz="889000">
            <a:lnSpc>
              <a:spcPct val="90000"/>
            </a:lnSpc>
            <a:spcBef>
              <a:spcPct val="0"/>
            </a:spcBef>
            <a:spcAft>
              <a:spcPct val="15000"/>
            </a:spcAft>
            <a:buChar char="••"/>
          </a:pPr>
          <a:r>
            <a:rPr lang="en-US" sz="2000" kern="1200" dirty="0" smtClean="0"/>
            <a:t>Greenhouse Gas</a:t>
          </a:r>
          <a:endParaRPr lang="en-US" sz="2000" kern="1200" dirty="0"/>
        </a:p>
        <a:p>
          <a:pPr marL="228600" lvl="1" indent="-228600" algn="l" defTabSz="889000">
            <a:lnSpc>
              <a:spcPct val="90000"/>
            </a:lnSpc>
            <a:spcBef>
              <a:spcPct val="0"/>
            </a:spcBef>
            <a:spcAft>
              <a:spcPct val="15000"/>
            </a:spcAft>
            <a:buChar char="••"/>
          </a:pPr>
          <a:r>
            <a:rPr lang="en-US" sz="2000" kern="1200" dirty="0" smtClean="0"/>
            <a:t>Climate Disclosure</a:t>
          </a:r>
          <a:endParaRPr lang="en-US" sz="2000" kern="1200" dirty="0"/>
        </a:p>
      </dsp:txBody>
      <dsp:txXfrm>
        <a:off x="3736698" y="1771628"/>
        <a:ext cx="2727221" cy="1729500"/>
      </dsp:txXfrm>
    </dsp:sp>
    <dsp:sp modelId="{FBC53E5A-9C8A-4A3E-92DF-1CA161B15208}">
      <dsp:nvSpPr>
        <dsp:cNvPr id="0" name=""/>
        <dsp:cNvSpPr/>
      </dsp:nvSpPr>
      <dsp:spPr>
        <a:xfrm>
          <a:off x="5235374" y="-249046"/>
          <a:ext cx="3578705" cy="3578705"/>
        </a:xfrm>
        <a:prstGeom prst="circularArrow">
          <a:avLst>
            <a:gd name="adj1" fmla="val 3085"/>
            <a:gd name="adj2" fmla="val 379069"/>
            <a:gd name="adj3" fmla="val 19445421"/>
            <a:gd name="adj4" fmla="val 12575511"/>
            <a:gd name="adj5" fmla="val 36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C01E3D0-0EC9-486B-9767-F86FC7649987}">
      <dsp:nvSpPr>
        <dsp:cNvPr id="0" name=""/>
        <dsp:cNvSpPr/>
      </dsp:nvSpPr>
      <dsp:spPr>
        <a:xfrm>
          <a:off x="4312854" y="715759"/>
          <a:ext cx="2519853" cy="10020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lvl="0" algn="ctr" defTabSz="1822450">
            <a:lnSpc>
              <a:spcPct val="90000"/>
            </a:lnSpc>
            <a:spcBef>
              <a:spcPct val="0"/>
            </a:spcBef>
            <a:spcAft>
              <a:spcPct val="35000"/>
            </a:spcAft>
          </a:pPr>
          <a:r>
            <a:rPr lang="en-US" sz="4100" kern="1200" dirty="0" smtClean="0"/>
            <a:t>2001-2010</a:t>
          </a:r>
          <a:endParaRPr lang="en-US" sz="4100" kern="1200" dirty="0"/>
        </a:p>
      </dsp:txBody>
      <dsp:txXfrm>
        <a:off x="4342203" y="745108"/>
        <a:ext cx="2461155" cy="943364"/>
      </dsp:txXfrm>
    </dsp:sp>
    <dsp:sp modelId="{8DFED9D4-4194-4836-800E-A4363D576E6C}">
      <dsp:nvSpPr>
        <dsp:cNvPr id="0" name=""/>
        <dsp:cNvSpPr/>
      </dsp:nvSpPr>
      <dsp:spPr>
        <a:xfrm>
          <a:off x="7358488" y="1216790"/>
          <a:ext cx="2834835" cy="23381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IIRC</a:t>
          </a:r>
          <a:endParaRPr lang="en-US" sz="2000" kern="1200" dirty="0"/>
        </a:p>
        <a:p>
          <a:pPr marL="228600" lvl="1" indent="-228600" algn="l" defTabSz="889000">
            <a:lnSpc>
              <a:spcPct val="90000"/>
            </a:lnSpc>
            <a:spcBef>
              <a:spcPct val="0"/>
            </a:spcBef>
            <a:spcAft>
              <a:spcPct val="15000"/>
            </a:spcAft>
            <a:buChar char="••"/>
          </a:pPr>
          <a:r>
            <a:rPr lang="en-US" sz="2000" kern="1200" dirty="0" smtClean="0"/>
            <a:t>SASB</a:t>
          </a:r>
          <a:endParaRPr lang="en-US" sz="2000" kern="1200" dirty="0"/>
        </a:p>
        <a:p>
          <a:pPr marL="228600" lvl="1" indent="-228600" algn="l" defTabSz="889000">
            <a:lnSpc>
              <a:spcPct val="90000"/>
            </a:lnSpc>
            <a:spcBef>
              <a:spcPct val="0"/>
            </a:spcBef>
            <a:spcAft>
              <a:spcPct val="15000"/>
            </a:spcAft>
            <a:buChar char="••"/>
          </a:pPr>
          <a:r>
            <a:rPr lang="en-US" sz="2000" kern="1200" dirty="0" smtClean="0"/>
            <a:t>UN SDGs</a:t>
          </a:r>
          <a:endParaRPr lang="en-US" sz="2000" kern="1200" dirty="0"/>
        </a:p>
        <a:p>
          <a:pPr marL="228600" lvl="1" indent="-228600" algn="l" defTabSz="889000">
            <a:lnSpc>
              <a:spcPct val="90000"/>
            </a:lnSpc>
            <a:spcBef>
              <a:spcPct val="0"/>
            </a:spcBef>
            <a:spcAft>
              <a:spcPct val="15000"/>
            </a:spcAft>
            <a:buChar char="••"/>
          </a:pPr>
          <a:r>
            <a:rPr lang="en-US" sz="2000" kern="1200" dirty="0" smtClean="0"/>
            <a:t>IOSCO-SFN</a:t>
          </a:r>
          <a:endParaRPr lang="en-US" sz="2000" kern="1200" dirty="0"/>
        </a:p>
        <a:p>
          <a:pPr marL="228600" lvl="1" indent="-228600" algn="l" defTabSz="889000">
            <a:lnSpc>
              <a:spcPct val="90000"/>
            </a:lnSpc>
            <a:spcBef>
              <a:spcPct val="0"/>
            </a:spcBef>
            <a:spcAft>
              <a:spcPct val="15000"/>
            </a:spcAft>
            <a:buChar char="••"/>
          </a:pPr>
          <a:r>
            <a:rPr lang="en-US" sz="2000" kern="1200" dirty="0" smtClean="0"/>
            <a:t>WEF-IBC</a:t>
          </a:r>
          <a:endParaRPr lang="en-US" sz="2000" kern="1200" dirty="0"/>
        </a:p>
      </dsp:txBody>
      <dsp:txXfrm>
        <a:off x="7412295" y="1270597"/>
        <a:ext cx="2727221" cy="1729500"/>
      </dsp:txXfrm>
    </dsp:sp>
    <dsp:sp modelId="{CBB62113-28C3-405E-A9C5-1A673986D7C0}">
      <dsp:nvSpPr>
        <dsp:cNvPr id="0" name=""/>
        <dsp:cNvSpPr/>
      </dsp:nvSpPr>
      <dsp:spPr>
        <a:xfrm>
          <a:off x="7988451" y="3053905"/>
          <a:ext cx="2519853" cy="10020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lvl="0" algn="ctr" defTabSz="1822450">
            <a:lnSpc>
              <a:spcPct val="90000"/>
            </a:lnSpc>
            <a:spcBef>
              <a:spcPct val="0"/>
            </a:spcBef>
            <a:spcAft>
              <a:spcPct val="35000"/>
            </a:spcAft>
          </a:pPr>
          <a:r>
            <a:rPr lang="en-US" sz="4100" kern="1200" dirty="0" smtClean="0"/>
            <a:t>2010-2020</a:t>
          </a:r>
          <a:endParaRPr lang="en-US" sz="4100" kern="1200" dirty="0"/>
        </a:p>
      </dsp:txBody>
      <dsp:txXfrm>
        <a:off x="8017800" y="3083254"/>
        <a:ext cx="2461155" cy="9433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B776D9-AABB-496F-B860-9B1FD23CB02D}">
      <dsp:nvSpPr>
        <dsp:cNvPr id="0" name=""/>
        <dsp:cNvSpPr/>
      </dsp:nvSpPr>
      <dsp:spPr>
        <a:xfrm>
          <a:off x="828672" y="243249"/>
          <a:ext cx="2048976" cy="1847839"/>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l" defTabSz="711200">
            <a:lnSpc>
              <a:spcPct val="90000"/>
            </a:lnSpc>
            <a:spcBef>
              <a:spcPct val="0"/>
            </a:spcBef>
            <a:spcAft>
              <a:spcPct val="35000"/>
            </a:spcAft>
          </a:pPr>
          <a:r>
            <a:rPr lang="en-US" sz="1600" b="1" kern="1200" dirty="0" smtClean="0"/>
            <a:t>ISSB Reporting</a:t>
          </a:r>
          <a:endParaRPr lang="en-US" sz="1600" b="1" kern="1200" dirty="0"/>
        </a:p>
      </dsp:txBody>
      <dsp:txXfrm>
        <a:off x="1428803" y="784469"/>
        <a:ext cx="1448845" cy="1306619"/>
      </dsp:txXfrm>
    </dsp:sp>
    <dsp:sp modelId="{72D61B52-620C-4781-9BC7-919D5BC53ED0}">
      <dsp:nvSpPr>
        <dsp:cNvPr id="0" name=""/>
        <dsp:cNvSpPr/>
      </dsp:nvSpPr>
      <dsp:spPr>
        <a:xfrm rot="5400000">
          <a:off x="2862431" y="64470"/>
          <a:ext cx="1847839" cy="2205396"/>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1" kern="1200" dirty="0" smtClean="0"/>
            <a:t>IAASB Assurance</a:t>
          </a:r>
          <a:endParaRPr lang="en-US" sz="1600" b="1" kern="1200" dirty="0"/>
        </a:p>
      </dsp:txBody>
      <dsp:txXfrm rot="-5400000">
        <a:off x="2683653" y="784468"/>
        <a:ext cx="1559450" cy="1306619"/>
      </dsp:txXfrm>
    </dsp:sp>
    <dsp:sp modelId="{C4BE5897-4D65-4DA7-85F2-0D99A3E18F8D}">
      <dsp:nvSpPr>
        <dsp:cNvPr id="0" name=""/>
        <dsp:cNvSpPr/>
      </dsp:nvSpPr>
      <dsp:spPr>
        <a:xfrm rot="10800000">
          <a:off x="2675097" y="2181021"/>
          <a:ext cx="2222507" cy="1838674"/>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r" defTabSz="711200">
            <a:lnSpc>
              <a:spcPct val="90000"/>
            </a:lnSpc>
            <a:spcBef>
              <a:spcPct val="0"/>
            </a:spcBef>
            <a:spcAft>
              <a:spcPct val="35000"/>
            </a:spcAft>
          </a:pPr>
          <a:r>
            <a:rPr lang="en-US" sz="1600" b="1" kern="1200" dirty="0" smtClean="0"/>
            <a:t>IESBA Independence</a:t>
          </a:r>
          <a:endParaRPr lang="en-US" sz="1600" b="1" kern="1200" dirty="0"/>
        </a:p>
      </dsp:txBody>
      <dsp:txXfrm rot="10800000">
        <a:off x="2675097" y="2181021"/>
        <a:ext cx="1571550" cy="1300139"/>
      </dsp:txXfrm>
    </dsp:sp>
    <dsp:sp modelId="{18F26BED-1C71-4EFA-9994-7F0865254DA9}">
      <dsp:nvSpPr>
        <dsp:cNvPr id="0" name=""/>
        <dsp:cNvSpPr/>
      </dsp:nvSpPr>
      <dsp:spPr>
        <a:xfrm rot="16200000">
          <a:off x="929241" y="2065190"/>
          <a:ext cx="1847839" cy="2070337"/>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1" kern="1200" dirty="0" smtClean="0"/>
            <a:t>IESBA Ethics</a:t>
          </a:r>
          <a:endParaRPr lang="en-US" sz="1600" b="1" kern="1200" dirty="0"/>
        </a:p>
      </dsp:txBody>
      <dsp:txXfrm rot="5400000">
        <a:off x="1424380" y="2176439"/>
        <a:ext cx="1463949" cy="1306619"/>
      </dsp:txXfrm>
    </dsp:sp>
    <dsp:sp modelId="{B809EFFA-EEC1-4377-8314-F4E3D2A20B70}">
      <dsp:nvSpPr>
        <dsp:cNvPr id="0" name=""/>
        <dsp:cNvSpPr/>
      </dsp:nvSpPr>
      <dsp:spPr>
        <a:xfrm>
          <a:off x="2500758" y="1749686"/>
          <a:ext cx="637995" cy="554778"/>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56E49E-8108-4559-AC23-9A3D2275F779}">
      <dsp:nvSpPr>
        <dsp:cNvPr id="0" name=""/>
        <dsp:cNvSpPr/>
      </dsp:nvSpPr>
      <dsp:spPr>
        <a:xfrm rot="10800000">
          <a:off x="2500758" y="1963062"/>
          <a:ext cx="637995" cy="554778"/>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42AD7-FC8F-4CFD-BDDE-57958631EE18}">
      <dsp:nvSpPr>
        <dsp:cNvPr id="0" name=""/>
        <dsp:cNvSpPr/>
      </dsp:nvSpPr>
      <dsp:spPr>
        <a:xfrm>
          <a:off x="798280" y="282836"/>
          <a:ext cx="3655123" cy="3655123"/>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Evaluating Threats</a:t>
          </a:r>
          <a:endParaRPr lang="en-US" sz="2200" kern="1200" dirty="0"/>
        </a:p>
      </dsp:txBody>
      <dsp:txXfrm>
        <a:off x="2724617" y="1057375"/>
        <a:ext cx="1305401" cy="1087834"/>
      </dsp:txXfrm>
    </dsp:sp>
    <dsp:sp modelId="{A756A312-22E9-417F-B434-C31BF9275656}">
      <dsp:nvSpPr>
        <dsp:cNvPr id="0" name=""/>
        <dsp:cNvSpPr/>
      </dsp:nvSpPr>
      <dsp:spPr>
        <a:xfrm>
          <a:off x="723002" y="413377"/>
          <a:ext cx="3655123" cy="3655123"/>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Addressing Threats</a:t>
          </a:r>
          <a:endParaRPr lang="en-US" sz="2200" kern="1200" dirty="0"/>
        </a:p>
      </dsp:txBody>
      <dsp:txXfrm>
        <a:off x="1593269" y="2784856"/>
        <a:ext cx="1958102" cy="957294"/>
      </dsp:txXfrm>
    </dsp:sp>
    <dsp:sp modelId="{FCF19764-6103-410C-A045-08626505DF98}">
      <dsp:nvSpPr>
        <dsp:cNvPr id="0" name=""/>
        <dsp:cNvSpPr/>
      </dsp:nvSpPr>
      <dsp:spPr>
        <a:xfrm>
          <a:off x="647723" y="282836"/>
          <a:ext cx="3655123" cy="3655123"/>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Identifying Threats </a:t>
          </a:r>
          <a:endParaRPr lang="en-US" sz="2200" kern="1200" dirty="0"/>
        </a:p>
      </dsp:txBody>
      <dsp:txXfrm>
        <a:off x="1071109" y="1057375"/>
        <a:ext cx="1305401" cy="1087834"/>
      </dsp:txXfrm>
    </dsp:sp>
    <dsp:sp modelId="{BFB3D78A-8082-4D3A-955B-54C557475EF1}">
      <dsp:nvSpPr>
        <dsp:cNvPr id="0" name=""/>
        <dsp:cNvSpPr/>
      </dsp:nvSpPr>
      <dsp:spPr>
        <a:xfrm>
          <a:off x="572312" y="56567"/>
          <a:ext cx="4107663" cy="4107663"/>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E8F7B47-BAFF-4033-9BF7-1AB34CEB9B98}">
      <dsp:nvSpPr>
        <dsp:cNvPr id="0" name=""/>
        <dsp:cNvSpPr/>
      </dsp:nvSpPr>
      <dsp:spPr>
        <a:xfrm>
          <a:off x="496732" y="186876"/>
          <a:ext cx="4107663" cy="4107663"/>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8F19304-8981-467C-BB38-2873CE256398}">
      <dsp:nvSpPr>
        <dsp:cNvPr id="0" name=""/>
        <dsp:cNvSpPr/>
      </dsp:nvSpPr>
      <dsp:spPr>
        <a:xfrm>
          <a:off x="421152" y="56567"/>
          <a:ext cx="4107663" cy="4107663"/>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0DD82C-D044-4A98-B4FA-ACFF77B3B947}">
      <dsp:nvSpPr>
        <dsp:cNvPr id="0" name=""/>
        <dsp:cNvSpPr/>
      </dsp:nvSpPr>
      <dsp:spPr>
        <a:xfrm>
          <a:off x="2771970" y="2959"/>
          <a:ext cx="4157956" cy="2570858"/>
        </a:xfrm>
        <a:prstGeom prst="rightArrow">
          <a:avLst>
            <a:gd name="adj1" fmla="val 75000"/>
            <a:gd name="adj2" fmla="val 5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Integrity</a:t>
          </a:r>
          <a:endParaRPr lang="en-US" sz="2000" kern="1200" dirty="0"/>
        </a:p>
        <a:p>
          <a:pPr marL="228600" lvl="1" indent="-228600" algn="l" defTabSz="889000">
            <a:lnSpc>
              <a:spcPct val="90000"/>
            </a:lnSpc>
            <a:spcBef>
              <a:spcPct val="0"/>
            </a:spcBef>
            <a:spcAft>
              <a:spcPct val="15000"/>
            </a:spcAft>
            <a:buChar char="••"/>
          </a:pPr>
          <a:r>
            <a:rPr lang="en-US" sz="2000" kern="1200" dirty="0" smtClean="0"/>
            <a:t>Objectivity</a:t>
          </a:r>
          <a:endParaRPr lang="en-US" sz="2000" kern="1200" dirty="0"/>
        </a:p>
        <a:p>
          <a:pPr marL="228600" lvl="1" indent="-228600" algn="l" defTabSz="889000">
            <a:lnSpc>
              <a:spcPct val="90000"/>
            </a:lnSpc>
            <a:spcBef>
              <a:spcPct val="0"/>
            </a:spcBef>
            <a:spcAft>
              <a:spcPct val="15000"/>
            </a:spcAft>
            <a:buChar char="••"/>
          </a:pPr>
          <a:r>
            <a:rPr lang="en-US" sz="2000" kern="1200" dirty="0" smtClean="0"/>
            <a:t>Professional competence and due care</a:t>
          </a:r>
          <a:endParaRPr lang="en-US" sz="2000" kern="1200" dirty="0"/>
        </a:p>
        <a:p>
          <a:pPr marL="228600" lvl="1" indent="-228600" algn="l" defTabSz="889000">
            <a:lnSpc>
              <a:spcPct val="90000"/>
            </a:lnSpc>
            <a:spcBef>
              <a:spcPct val="0"/>
            </a:spcBef>
            <a:spcAft>
              <a:spcPct val="15000"/>
            </a:spcAft>
            <a:buChar char="••"/>
          </a:pPr>
          <a:r>
            <a:rPr lang="en-US" sz="2000" kern="1200" dirty="0" smtClean="0"/>
            <a:t>Confidentiality</a:t>
          </a:r>
          <a:endParaRPr lang="en-US" sz="2000" kern="1200" dirty="0"/>
        </a:p>
        <a:p>
          <a:pPr marL="228600" lvl="1" indent="-228600" algn="l" defTabSz="889000">
            <a:lnSpc>
              <a:spcPct val="90000"/>
            </a:lnSpc>
            <a:spcBef>
              <a:spcPct val="0"/>
            </a:spcBef>
            <a:spcAft>
              <a:spcPct val="15000"/>
            </a:spcAft>
            <a:buChar char="••"/>
          </a:pPr>
          <a:r>
            <a:rPr lang="en-US" sz="2000" kern="1200" dirty="0" smtClean="0"/>
            <a:t>Professional behaviors</a:t>
          </a:r>
          <a:endParaRPr lang="en-US" sz="2000" kern="1200" dirty="0"/>
        </a:p>
      </dsp:txBody>
      <dsp:txXfrm>
        <a:off x="2771970" y="324316"/>
        <a:ext cx="3193884" cy="1928144"/>
      </dsp:txXfrm>
    </dsp:sp>
    <dsp:sp modelId="{761C3D38-F423-4089-9AD0-7DFB6D0CFEC5}">
      <dsp:nvSpPr>
        <dsp:cNvPr id="0" name=""/>
        <dsp:cNvSpPr/>
      </dsp:nvSpPr>
      <dsp:spPr>
        <a:xfrm>
          <a:off x="0" y="2959"/>
          <a:ext cx="2771970" cy="257085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US" sz="3000" kern="1200" dirty="0" smtClean="0"/>
            <a:t>Five Fundamental Principles</a:t>
          </a:r>
          <a:endParaRPr lang="en-US" sz="3000" kern="1200" dirty="0"/>
        </a:p>
      </dsp:txBody>
      <dsp:txXfrm>
        <a:off x="125499" y="128458"/>
        <a:ext cx="2520972" cy="2319860"/>
      </dsp:txXfrm>
    </dsp:sp>
    <dsp:sp modelId="{66B9D693-E18B-425D-A044-8FCC35E64C01}">
      <dsp:nvSpPr>
        <dsp:cNvPr id="0" name=""/>
        <dsp:cNvSpPr/>
      </dsp:nvSpPr>
      <dsp:spPr>
        <a:xfrm>
          <a:off x="2771970" y="2968778"/>
          <a:ext cx="4157956" cy="1241724"/>
        </a:xfrm>
        <a:prstGeom prst="rightArrow">
          <a:avLst>
            <a:gd name="adj1" fmla="val 75000"/>
            <a:gd name="adj2" fmla="val 50000"/>
          </a:avLst>
        </a:prstGeom>
        <a:solidFill>
          <a:schemeClr val="accent4">
            <a:tint val="40000"/>
            <a:alpha val="90000"/>
            <a:hueOff val="11513918"/>
            <a:satOff val="-61261"/>
            <a:lumOff val="-3490"/>
            <a:alphaOff val="0"/>
          </a:schemeClr>
        </a:solidFill>
        <a:ln w="12700" cap="flat" cmpd="sng" algn="ctr">
          <a:solidFill>
            <a:schemeClr val="accent4">
              <a:tint val="40000"/>
              <a:alpha val="90000"/>
              <a:hueOff val="11513918"/>
              <a:satOff val="-61261"/>
              <a:lumOff val="-3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Independence of mind</a:t>
          </a:r>
          <a:endParaRPr lang="en-US" sz="2000" kern="1200" dirty="0"/>
        </a:p>
        <a:p>
          <a:pPr marL="228600" lvl="1" indent="-228600" algn="l" defTabSz="889000">
            <a:lnSpc>
              <a:spcPct val="90000"/>
            </a:lnSpc>
            <a:spcBef>
              <a:spcPct val="0"/>
            </a:spcBef>
            <a:spcAft>
              <a:spcPct val="15000"/>
            </a:spcAft>
            <a:buChar char="••"/>
          </a:pPr>
          <a:r>
            <a:rPr lang="en-US" sz="2000" kern="1200" dirty="0" smtClean="0"/>
            <a:t>Independence in appearance</a:t>
          </a:r>
          <a:endParaRPr lang="en-US" sz="2000" kern="1200" dirty="0"/>
        </a:p>
      </dsp:txBody>
      <dsp:txXfrm>
        <a:off x="2771970" y="3123994"/>
        <a:ext cx="3692310" cy="931293"/>
      </dsp:txXfrm>
    </dsp:sp>
    <dsp:sp modelId="{4EDF5A7B-B80B-40FB-83BA-DD9F6A6CC60C}">
      <dsp:nvSpPr>
        <dsp:cNvPr id="0" name=""/>
        <dsp:cNvSpPr/>
      </dsp:nvSpPr>
      <dsp:spPr>
        <a:xfrm>
          <a:off x="0" y="2830903"/>
          <a:ext cx="2771970" cy="1517475"/>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US" sz="3000" kern="1200" dirty="0" smtClean="0"/>
            <a:t>Independence</a:t>
          </a:r>
          <a:endParaRPr lang="en-US" sz="3000" kern="1200" dirty="0"/>
        </a:p>
      </dsp:txBody>
      <dsp:txXfrm>
        <a:off x="74077" y="2904980"/>
        <a:ext cx="2623816" cy="1369321"/>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3C5BDD-5342-4A0B-B2CB-7F834FC8A9E2}" type="datetimeFigureOut">
              <a:rPr lang="en-US" smtClean="0"/>
              <a:t>31-Jan-23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3824E8-BAAA-49F3-B083-8E3A32995005}" type="slidenum">
              <a:rPr lang="en-US" smtClean="0"/>
              <a:t>‹#›</a:t>
            </a:fld>
            <a:endParaRPr lang="en-US" dirty="0"/>
          </a:p>
        </p:txBody>
      </p:sp>
    </p:spTree>
    <p:extLst>
      <p:ext uri="{BB962C8B-B14F-4D97-AF65-F5344CB8AC3E}">
        <p14:creationId xmlns:p14="http://schemas.microsoft.com/office/powerpoint/2010/main" val="1218071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3C5BDD-5342-4A0B-B2CB-7F834FC8A9E2}" type="datetimeFigureOut">
              <a:rPr lang="en-US" smtClean="0"/>
              <a:t>31-Jan-23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3824E8-BAAA-49F3-B083-8E3A32995005}" type="slidenum">
              <a:rPr lang="en-US" smtClean="0"/>
              <a:t>‹#›</a:t>
            </a:fld>
            <a:endParaRPr lang="en-US" dirty="0"/>
          </a:p>
        </p:txBody>
      </p:sp>
    </p:spTree>
    <p:extLst>
      <p:ext uri="{BB962C8B-B14F-4D97-AF65-F5344CB8AC3E}">
        <p14:creationId xmlns:p14="http://schemas.microsoft.com/office/powerpoint/2010/main" val="4126948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3C5BDD-5342-4A0B-B2CB-7F834FC8A9E2}" type="datetimeFigureOut">
              <a:rPr lang="en-US" smtClean="0"/>
              <a:t>31-Jan-23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3824E8-BAAA-49F3-B083-8E3A32995005}" type="slidenum">
              <a:rPr lang="en-US" smtClean="0"/>
              <a:t>‹#›</a:t>
            </a:fld>
            <a:endParaRPr lang="en-US" dirty="0"/>
          </a:p>
        </p:txBody>
      </p:sp>
    </p:spTree>
    <p:extLst>
      <p:ext uri="{BB962C8B-B14F-4D97-AF65-F5344CB8AC3E}">
        <p14:creationId xmlns:p14="http://schemas.microsoft.com/office/powerpoint/2010/main" val="1070932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3C5BDD-5342-4A0B-B2CB-7F834FC8A9E2}" type="datetimeFigureOut">
              <a:rPr lang="en-US" smtClean="0"/>
              <a:t>31-Jan-23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3824E8-BAAA-49F3-B083-8E3A32995005}" type="slidenum">
              <a:rPr lang="en-US" smtClean="0"/>
              <a:t>‹#›</a:t>
            </a:fld>
            <a:endParaRPr lang="en-US" dirty="0"/>
          </a:p>
        </p:txBody>
      </p:sp>
    </p:spTree>
    <p:extLst>
      <p:ext uri="{BB962C8B-B14F-4D97-AF65-F5344CB8AC3E}">
        <p14:creationId xmlns:p14="http://schemas.microsoft.com/office/powerpoint/2010/main" val="508317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3C5BDD-5342-4A0B-B2CB-7F834FC8A9E2}" type="datetimeFigureOut">
              <a:rPr lang="en-US" smtClean="0"/>
              <a:t>31-Jan-23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3824E8-BAAA-49F3-B083-8E3A32995005}" type="slidenum">
              <a:rPr lang="en-US" smtClean="0"/>
              <a:t>‹#›</a:t>
            </a:fld>
            <a:endParaRPr lang="en-US" dirty="0"/>
          </a:p>
        </p:txBody>
      </p:sp>
    </p:spTree>
    <p:extLst>
      <p:ext uri="{BB962C8B-B14F-4D97-AF65-F5344CB8AC3E}">
        <p14:creationId xmlns:p14="http://schemas.microsoft.com/office/powerpoint/2010/main" val="3645701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3C5BDD-5342-4A0B-B2CB-7F834FC8A9E2}" type="datetimeFigureOut">
              <a:rPr lang="en-US" smtClean="0"/>
              <a:t>31-Jan-23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53824E8-BAAA-49F3-B083-8E3A32995005}" type="slidenum">
              <a:rPr lang="en-US" smtClean="0"/>
              <a:t>‹#›</a:t>
            </a:fld>
            <a:endParaRPr lang="en-US" dirty="0"/>
          </a:p>
        </p:txBody>
      </p:sp>
    </p:spTree>
    <p:extLst>
      <p:ext uri="{BB962C8B-B14F-4D97-AF65-F5344CB8AC3E}">
        <p14:creationId xmlns:p14="http://schemas.microsoft.com/office/powerpoint/2010/main" val="3078646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3C5BDD-5342-4A0B-B2CB-7F834FC8A9E2}" type="datetimeFigureOut">
              <a:rPr lang="en-US" smtClean="0"/>
              <a:t>31-Jan-23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53824E8-BAAA-49F3-B083-8E3A32995005}" type="slidenum">
              <a:rPr lang="en-US" smtClean="0"/>
              <a:t>‹#›</a:t>
            </a:fld>
            <a:endParaRPr lang="en-US" dirty="0"/>
          </a:p>
        </p:txBody>
      </p:sp>
    </p:spTree>
    <p:extLst>
      <p:ext uri="{BB962C8B-B14F-4D97-AF65-F5344CB8AC3E}">
        <p14:creationId xmlns:p14="http://schemas.microsoft.com/office/powerpoint/2010/main" val="1214356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C5BDD-5342-4A0B-B2CB-7F834FC8A9E2}" type="datetimeFigureOut">
              <a:rPr lang="en-US" smtClean="0"/>
              <a:t>31-Jan-23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53824E8-BAAA-49F3-B083-8E3A32995005}" type="slidenum">
              <a:rPr lang="en-US" smtClean="0"/>
              <a:t>‹#›</a:t>
            </a:fld>
            <a:endParaRPr lang="en-US" dirty="0"/>
          </a:p>
        </p:txBody>
      </p:sp>
    </p:spTree>
    <p:extLst>
      <p:ext uri="{BB962C8B-B14F-4D97-AF65-F5344CB8AC3E}">
        <p14:creationId xmlns:p14="http://schemas.microsoft.com/office/powerpoint/2010/main" val="3491096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3C5BDD-5342-4A0B-B2CB-7F834FC8A9E2}" type="datetimeFigureOut">
              <a:rPr lang="en-US" smtClean="0"/>
              <a:t>31-Jan-23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53824E8-BAAA-49F3-B083-8E3A32995005}" type="slidenum">
              <a:rPr lang="en-US" smtClean="0"/>
              <a:t>‹#›</a:t>
            </a:fld>
            <a:endParaRPr lang="en-US" dirty="0"/>
          </a:p>
        </p:txBody>
      </p:sp>
    </p:spTree>
    <p:extLst>
      <p:ext uri="{BB962C8B-B14F-4D97-AF65-F5344CB8AC3E}">
        <p14:creationId xmlns:p14="http://schemas.microsoft.com/office/powerpoint/2010/main" val="4026866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3C5BDD-5342-4A0B-B2CB-7F834FC8A9E2}" type="datetimeFigureOut">
              <a:rPr lang="en-US" smtClean="0"/>
              <a:t>31-Jan-23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53824E8-BAAA-49F3-B083-8E3A32995005}" type="slidenum">
              <a:rPr lang="en-US" smtClean="0"/>
              <a:t>‹#›</a:t>
            </a:fld>
            <a:endParaRPr lang="en-US" dirty="0"/>
          </a:p>
        </p:txBody>
      </p:sp>
    </p:spTree>
    <p:extLst>
      <p:ext uri="{BB962C8B-B14F-4D97-AF65-F5344CB8AC3E}">
        <p14:creationId xmlns:p14="http://schemas.microsoft.com/office/powerpoint/2010/main" val="3095063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3C5BDD-5342-4A0B-B2CB-7F834FC8A9E2}" type="datetimeFigureOut">
              <a:rPr lang="en-US" smtClean="0"/>
              <a:t>31-Jan-23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53824E8-BAAA-49F3-B083-8E3A32995005}" type="slidenum">
              <a:rPr lang="en-US" smtClean="0"/>
              <a:t>‹#›</a:t>
            </a:fld>
            <a:endParaRPr lang="en-US" dirty="0"/>
          </a:p>
        </p:txBody>
      </p:sp>
    </p:spTree>
    <p:extLst>
      <p:ext uri="{BB962C8B-B14F-4D97-AF65-F5344CB8AC3E}">
        <p14:creationId xmlns:p14="http://schemas.microsoft.com/office/powerpoint/2010/main" val="255979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3C5BDD-5342-4A0B-B2CB-7F834FC8A9E2}" type="datetimeFigureOut">
              <a:rPr lang="en-US" smtClean="0"/>
              <a:t>31-Jan-23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3824E8-BAAA-49F3-B083-8E3A32995005}" type="slidenum">
              <a:rPr lang="en-US" smtClean="0"/>
              <a:t>‹#›</a:t>
            </a:fld>
            <a:endParaRPr lang="en-US" dirty="0"/>
          </a:p>
        </p:txBody>
      </p:sp>
    </p:spTree>
    <p:extLst>
      <p:ext uri="{BB962C8B-B14F-4D97-AF65-F5344CB8AC3E}">
        <p14:creationId xmlns:p14="http://schemas.microsoft.com/office/powerpoint/2010/main" val="4006785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44767" y="2170660"/>
            <a:ext cx="9144000" cy="1769040"/>
          </a:xfrm>
        </p:spPr>
        <p:txBody>
          <a:bodyPr>
            <a:noAutofit/>
          </a:bodyPr>
          <a:lstStyle/>
          <a:p>
            <a:pPr>
              <a:lnSpc>
                <a:spcPct val="100000"/>
              </a:lnSpc>
            </a:pPr>
            <a:r>
              <a:rPr lang="en-US" sz="4800" b="1" dirty="0" smtClean="0">
                <a:solidFill>
                  <a:srgbClr val="00B050"/>
                </a:solidFill>
              </a:rPr>
              <a:t>Consideration of Ethics in Sustainability Reporting</a:t>
            </a:r>
            <a:endParaRPr lang="en-US" sz="4800" b="1" dirty="0">
              <a:solidFill>
                <a:srgbClr val="00B050"/>
              </a:solidFill>
            </a:endParaRPr>
          </a:p>
        </p:txBody>
      </p:sp>
      <p:pic>
        <p:nvPicPr>
          <p:cNvPr id="4" name="Picture 3" descr="esafa.org"/>
          <p:cNvPicPr/>
          <p:nvPr/>
        </p:nvPicPr>
        <p:blipFill>
          <a:blip r:embed="rId2">
            <a:extLst>
              <a:ext uri="{28A0092B-C50C-407E-A947-70E740481C1C}">
                <a14:useLocalDpi xmlns:a14="http://schemas.microsoft.com/office/drawing/2010/main" val="0"/>
              </a:ext>
            </a:extLst>
          </a:blip>
          <a:srcRect/>
          <a:stretch>
            <a:fillRect/>
          </a:stretch>
        </p:blipFill>
        <p:spPr bwMode="auto">
          <a:xfrm>
            <a:off x="414470" y="355323"/>
            <a:ext cx="1499787" cy="1349929"/>
          </a:xfrm>
          <a:prstGeom prst="rect">
            <a:avLst/>
          </a:prstGeom>
          <a:noFill/>
          <a:ln>
            <a:noFill/>
          </a:ln>
        </p:spPr>
      </p:pic>
      <p:sp>
        <p:nvSpPr>
          <p:cNvPr id="5" name="Title 1"/>
          <p:cNvSpPr txBox="1">
            <a:spLocks/>
          </p:cNvSpPr>
          <p:nvPr/>
        </p:nvSpPr>
        <p:spPr>
          <a:xfrm>
            <a:off x="569719" y="5010700"/>
            <a:ext cx="6318191" cy="108245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smtClean="0">
                <a:solidFill>
                  <a:srgbClr val="0070C0"/>
                </a:solidFill>
              </a:rPr>
              <a:t>Organized by SAFA Committee on </a:t>
            </a:r>
          </a:p>
          <a:p>
            <a:pPr algn="l"/>
            <a:r>
              <a:rPr lang="en-US" sz="2800" b="1" dirty="0" smtClean="0">
                <a:solidFill>
                  <a:srgbClr val="0070C0"/>
                </a:solidFill>
              </a:rPr>
              <a:t>Professional Ethics and Independence</a:t>
            </a:r>
            <a:r>
              <a:rPr lang="en-US" sz="2800" dirty="0" smtClean="0">
                <a:solidFill>
                  <a:srgbClr val="0070C0"/>
                </a:solidFill>
              </a:rPr>
              <a:t> </a:t>
            </a:r>
            <a:endParaRPr lang="en-US" sz="2800" dirty="0">
              <a:solidFill>
                <a:srgbClr val="0070C0"/>
              </a:solidFill>
            </a:endParaRPr>
          </a:p>
        </p:txBody>
      </p:sp>
      <p:sp>
        <p:nvSpPr>
          <p:cNvPr id="6" name="Subtitle 2"/>
          <p:cNvSpPr txBox="1">
            <a:spLocks/>
          </p:cNvSpPr>
          <p:nvPr/>
        </p:nvSpPr>
        <p:spPr>
          <a:xfrm>
            <a:off x="6050423" y="5010700"/>
            <a:ext cx="5387120" cy="129208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2000" b="1" dirty="0" smtClean="0">
                <a:solidFill>
                  <a:srgbClr val="7030A0"/>
                </a:solidFill>
              </a:rPr>
              <a:t>Sabbir Ahmed, FCA</a:t>
            </a:r>
          </a:p>
          <a:p>
            <a:pPr algn="r"/>
            <a:r>
              <a:rPr lang="en-US" sz="2000" b="1" dirty="0" smtClean="0">
                <a:solidFill>
                  <a:srgbClr val="7030A0"/>
                </a:solidFill>
              </a:rPr>
              <a:t>Chairman, Professional Ethics and Independence Committee and Council Member, ICAB</a:t>
            </a:r>
            <a:endParaRPr lang="en-US" sz="2000" b="1" dirty="0">
              <a:solidFill>
                <a:srgbClr val="7030A0"/>
              </a:solidFill>
            </a:endParaRPr>
          </a:p>
        </p:txBody>
      </p:sp>
      <p:sp>
        <p:nvSpPr>
          <p:cNvPr id="7" name="Subtitle 2"/>
          <p:cNvSpPr txBox="1">
            <a:spLocks/>
          </p:cNvSpPr>
          <p:nvPr/>
        </p:nvSpPr>
        <p:spPr>
          <a:xfrm>
            <a:off x="1744767" y="1442461"/>
            <a:ext cx="9144000" cy="5255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200" dirty="0" smtClean="0"/>
              <a:t>Key Note Paper on</a:t>
            </a:r>
            <a:endParaRPr lang="en-US" sz="3200" dirty="0"/>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8582297" y="579170"/>
            <a:ext cx="2561351" cy="660673"/>
          </a:xfrm>
          <a:prstGeom prst="rect">
            <a:avLst/>
          </a:prstGeom>
        </p:spPr>
      </p:pic>
    </p:spTree>
    <p:extLst>
      <p:ext uri="{BB962C8B-B14F-4D97-AF65-F5344CB8AC3E}">
        <p14:creationId xmlns:p14="http://schemas.microsoft.com/office/powerpoint/2010/main" val="697180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639" y="194209"/>
            <a:ext cx="10515600" cy="720191"/>
          </a:xfrm>
        </p:spPr>
        <p:txBody>
          <a:bodyPr/>
          <a:lstStyle/>
          <a:p>
            <a:r>
              <a:rPr lang="en-US" b="1" dirty="0" smtClean="0"/>
              <a:t>Ethical consideration and IESBA involvement</a:t>
            </a:r>
            <a:endParaRPr lang="en-US" b="1" dirty="0"/>
          </a:p>
        </p:txBody>
      </p:sp>
      <p:sp>
        <p:nvSpPr>
          <p:cNvPr id="3" name="Content Placeholder 2"/>
          <p:cNvSpPr>
            <a:spLocks noGrp="1"/>
          </p:cNvSpPr>
          <p:nvPr>
            <p:ph idx="1"/>
          </p:nvPr>
        </p:nvSpPr>
        <p:spPr>
          <a:xfrm>
            <a:off x="761288" y="914400"/>
            <a:ext cx="10515600" cy="1128045"/>
          </a:xfrm>
        </p:spPr>
        <p:txBody>
          <a:bodyPr>
            <a:normAutofit lnSpcReduction="10000"/>
          </a:bodyPr>
          <a:lstStyle/>
          <a:p>
            <a:pPr marL="0" indent="0" algn="just">
              <a:lnSpc>
                <a:spcPct val="150000"/>
              </a:lnSpc>
              <a:buNone/>
            </a:pPr>
            <a:r>
              <a:rPr lang="en-US" sz="1600" dirty="0" smtClean="0"/>
              <a:t>Ethics </a:t>
            </a:r>
            <a:r>
              <a:rPr lang="en-US" sz="1600" dirty="0"/>
              <a:t>and independence </a:t>
            </a:r>
            <a:r>
              <a:rPr lang="en-US" sz="1600" dirty="0" smtClean="0"/>
              <a:t>plays very important role in </a:t>
            </a:r>
            <a:r>
              <a:rPr lang="en-US" sz="1600" dirty="0"/>
              <a:t>the </a:t>
            </a:r>
            <a:r>
              <a:rPr lang="en-US" sz="1600" dirty="0" smtClean="0"/>
              <a:t>collection, </a:t>
            </a:r>
            <a:r>
              <a:rPr lang="en-US" sz="1600" dirty="0"/>
              <a:t>reporting and assurance of sustainability information. </a:t>
            </a:r>
            <a:r>
              <a:rPr lang="en-US" sz="1600" dirty="0" smtClean="0"/>
              <a:t>Accordingly, </a:t>
            </a:r>
            <a:r>
              <a:rPr lang="en-US" sz="1600" dirty="0"/>
              <a:t>the IESBA </a:t>
            </a:r>
            <a:r>
              <a:rPr lang="en-US" sz="1600" dirty="0" smtClean="0"/>
              <a:t>has taken steps to </a:t>
            </a:r>
            <a:r>
              <a:rPr lang="en-US" sz="1600" dirty="0"/>
              <a:t>develop fit-for-purpose, globally applicable ethics and independence standards as a critical part of the regulatory infrastructure to support transparent, relevant and trustworthy sustainability reporting.</a:t>
            </a:r>
            <a:r>
              <a:rPr lang="en-US" sz="1600" dirty="0" smtClean="0"/>
              <a:t> </a:t>
            </a:r>
          </a:p>
          <a:p>
            <a:pPr marL="0" indent="0" algn="just">
              <a:lnSpc>
                <a:spcPct val="100000"/>
              </a:lnSpc>
              <a:buNone/>
            </a:pPr>
            <a:endParaRPr lang="en-US" sz="1600" dirty="0"/>
          </a:p>
          <a:p>
            <a:pPr marL="0" indent="0" algn="just">
              <a:lnSpc>
                <a:spcPct val="100000"/>
              </a:lnSpc>
              <a:buNone/>
            </a:pPr>
            <a:endParaRPr lang="en-US" sz="1600" dirty="0" smtClean="0"/>
          </a:p>
          <a:p>
            <a:pPr marL="0" indent="0" algn="just">
              <a:lnSpc>
                <a:spcPct val="100000"/>
              </a:lnSpc>
              <a:buNone/>
            </a:pPr>
            <a:endParaRPr lang="en-US" sz="1600" dirty="0"/>
          </a:p>
        </p:txBody>
      </p:sp>
      <p:graphicFrame>
        <p:nvGraphicFramePr>
          <p:cNvPr id="4" name="Content Placeholder 3"/>
          <p:cNvGraphicFramePr>
            <a:graphicFrameLocks/>
          </p:cNvGraphicFramePr>
          <p:nvPr>
            <p:extLst>
              <p:ext uri="{D42A27DB-BD31-4B8C-83A1-F6EECF244321}">
                <p14:modId xmlns:p14="http://schemas.microsoft.com/office/powerpoint/2010/main" val="3572939814"/>
              </p:ext>
            </p:extLst>
          </p:nvPr>
        </p:nvGraphicFramePr>
        <p:xfrm>
          <a:off x="6076060" y="1774349"/>
          <a:ext cx="5639513" cy="4267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2"/>
          <p:cNvSpPr txBox="1">
            <a:spLocks/>
          </p:cNvSpPr>
          <p:nvPr/>
        </p:nvSpPr>
        <p:spPr>
          <a:xfrm>
            <a:off x="761288" y="2042445"/>
            <a:ext cx="5511325" cy="457200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None/>
            </a:pPr>
            <a:r>
              <a:rPr lang="en-US" sz="1600" dirty="0"/>
              <a:t>The IESBA’s strategic commitment is to set up the </a:t>
            </a:r>
            <a:r>
              <a:rPr lang="en-US" sz="1600" b="1" i="1" dirty="0"/>
              <a:t>International Code of Ethics for Professional Accountants (including International Independence Standards) </a:t>
            </a:r>
            <a:r>
              <a:rPr lang="en-US" sz="1600" b="1" dirty="0"/>
              <a:t>(“the Code” or “the Code of Ethics”) </a:t>
            </a:r>
            <a:r>
              <a:rPr lang="en-US" sz="1600" dirty="0"/>
              <a:t>as the third pillar to trustworthy sustainability reporting and assurance, alongside the standards being developed by the International Sustainability Standards Board (ISSB) and the International Auditing and Assurance Standards Board (IAASB</a:t>
            </a:r>
            <a:r>
              <a:rPr lang="en-US" sz="1600" dirty="0" smtClean="0"/>
              <a:t>).</a:t>
            </a:r>
          </a:p>
          <a:p>
            <a:pPr marL="0" indent="0" algn="just">
              <a:lnSpc>
                <a:spcPct val="150000"/>
              </a:lnSpc>
              <a:buNone/>
            </a:pPr>
            <a:r>
              <a:rPr lang="en-US" sz="1600" dirty="0" smtClean="0"/>
              <a:t>It </a:t>
            </a:r>
            <a:r>
              <a:rPr lang="en-US" sz="1600" dirty="0"/>
              <a:t>is worthwhile to note that in comparison to financial reporting, sustainability-related reporting typically involves a more extensive narrative component, more forward-looking information, and more reliance on information pertaining to the issuer’s  value chain, which may be outside of the issuer’s internal controls. It may also be disclosed in different formats and across different documents. </a:t>
            </a:r>
          </a:p>
        </p:txBody>
      </p:sp>
    </p:spTree>
    <p:extLst>
      <p:ext uri="{BB962C8B-B14F-4D97-AF65-F5344CB8AC3E}">
        <p14:creationId xmlns:p14="http://schemas.microsoft.com/office/powerpoint/2010/main" val="1723551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4735" y="194210"/>
            <a:ext cx="10515600" cy="592003"/>
          </a:xfrm>
        </p:spPr>
        <p:txBody>
          <a:bodyPr>
            <a:normAutofit/>
          </a:bodyPr>
          <a:lstStyle/>
          <a:p>
            <a:r>
              <a:rPr lang="en-US" sz="3600" b="1" dirty="0"/>
              <a:t>Ethical consideration and IESBA involvement</a:t>
            </a:r>
          </a:p>
        </p:txBody>
      </p:sp>
      <p:sp>
        <p:nvSpPr>
          <p:cNvPr id="6" name="Content Placeholder 5"/>
          <p:cNvSpPr>
            <a:spLocks noGrp="1"/>
          </p:cNvSpPr>
          <p:nvPr>
            <p:ph idx="1"/>
          </p:nvPr>
        </p:nvSpPr>
        <p:spPr>
          <a:xfrm>
            <a:off x="564735" y="683663"/>
            <a:ext cx="11168641" cy="5879507"/>
          </a:xfrm>
        </p:spPr>
        <p:txBody>
          <a:bodyPr>
            <a:noAutofit/>
          </a:bodyPr>
          <a:lstStyle/>
          <a:p>
            <a:pPr marL="0" indent="0" algn="just">
              <a:lnSpc>
                <a:spcPct val="150000"/>
              </a:lnSpc>
              <a:buNone/>
            </a:pPr>
            <a:r>
              <a:rPr lang="en-US" sz="1600" i="1" dirty="0" smtClean="0"/>
              <a:t>As per the published IESBA </a:t>
            </a:r>
            <a:r>
              <a:rPr lang="en-US" sz="1600" i="1" dirty="0"/>
              <a:t>Update </a:t>
            </a:r>
            <a:r>
              <a:rPr lang="en-US" sz="1600" i="1" dirty="0" smtClean="0"/>
              <a:t>in December 2022, </a:t>
            </a:r>
            <a:r>
              <a:rPr lang="en-US" sz="1600" dirty="0" smtClean="0"/>
              <a:t>the </a:t>
            </a:r>
            <a:r>
              <a:rPr lang="en-US" sz="1600" dirty="0"/>
              <a:t>IESBA approved two new projects that will deliver the following: </a:t>
            </a:r>
            <a:endParaRPr lang="en-US" sz="1600" dirty="0" smtClean="0"/>
          </a:p>
          <a:p>
            <a:pPr marL="0" indent="0" algn="just">
              <a:lnSpc>
                <a:spcPct val="150000"/>
              </a:lnSpc>
              <a:buNone/>
            </a:pPr>
            <a:r>
              <a:rPr lang="en-US" sz="1600" b="1" dirty="0"/>
              <a:t>Sustainability Project </a:t>
            </a:r>
            <a:endParaRPr lang="en-US" sz="1600" dirty="0"/>
          </a:p>
          <a:p>
            <a:pPr algn="just">
              <a:lnSpc>
                <a:spcPct val="150000"/>
              </a:lnSpc>
            </a:pPr>
            <a:r>
              <a:rPr lang="en-US" sz="1600" dirty="0" smtClean="0"/>
              <a:t>Profession-agnostic </a:t>
            </a:r>
            <a:r>
              <a:rPr lang="en-US" sz="1600" dirty="0"/>
              <a:t>independence standards for use by all </a:t>
            </a:r>
            <a:r>
              <a:rPr lang="en-US" sz="1600" i="1" dirty="0"/>
              <a:t>sustainability assurance </a:t>
            </a:r>
            <a:r>
              <a:rPr lang="en-US" sz="1600" dirty="0"/>
              <a:t>practitioners </a:t>
            </a:r>
          </a:p>
          <a:p>
            <a:pPr algn="just">
              <a:lnSpc>
                <a:spcPct val="150000"/>
              </a:lnSpc>
            </a:pPr>
            <a:r>
              <a:rPr lang="en-US" sz="1600" dirty="0" smtClean="0"/>
              <a:t>Specific </a:t>
            </a:r>
            <a:r>
              <a:rPr lang="en-US" sz="1600" dirty="0"/>
              <a:t>ethics provisions relevant to </a:t>
            </a:r>
            <a:r>
              <a:rPr lang="en-US" sz="1600" i="1" dirty="0"/>
              <a:t>sustainability reporting and assurance </a:t>
            </a:r>
            <a:endParaRPr lang="en-US" sz="1600" dirty="0"/>
          </a:p>
          <a:p>
            <a:pPr marL="0" indent="0" algn="just">
              <a:lnSpc>
                <a:spcPct val="150000"/>
              </a:lnSpc>
              <a:buNone/>
            </a:pPr>
            <a:r>
              <a:rPr lang="en-US" sz="1600" b="1" dirty="0" smtClean="0"/>
              <a:t>Experts </a:t>
            </a:r>
            <a:r>
              <a:rPr lang="en-US" sz="1600" b="1" dirty="0"/>
              <a:t>Project </a:t>
            </a:r>
            <a:endParaRPr lang="en-US" sz="1600" dirty="0"/>
          </a:p>
          <a:p>
            <a:pPr algn="just">
              <a:lnSpc>
                <a:spcPct val="150000"/>
              </a:lnSpc>
            </a:pPr>
            <a:r>
              <a:rPr lang="en-US" sz="1600" dirty="0" smtClean="0"/>
              <a:t>Specific </a:t>
            </a:r>
            <a:r>
              <a:rPr lang="en-US" sz="1600" dirty="0"/>
              <a:t>ethics and independence provisions addressing the </a:t>
            </a:r>
            <a:r>
              <a:rPr lang="en-US" sz="1600" i="1" dirty="0"/>
              <a:t>use of experts </a:t>
            </a:r>
            <a:r>
              <a:rPr lang="en-US" sz="1600" dirty="0"/>
              <a:t>by organizations as well as in the context of audit and assurance engagements (including sustainability assurance</a:t>
            </a:r>
            <a:r>
              <a:rPr lang="en-US" sz="1600" dirty="0" smtClean="0"/>
              <a:t>).</a:t>
            </a:r>
            <a:endParaRPr lang="en-US" sz="1600" dirty="0"/>
          </a:p>
          <a:p>
            <a:pPr marL="0" indent="0" algn="just">
              <a:lnSpc>
                <a:spcPct val="150000"/>
              </a:lnSpc>
              <a:buNone/>
            </a:pPr>
            <a:r>
              <a:rPr lang="en-US" sz="1600" dirty="0"/>
              <a:t>The projects will be carried forward by two separate task </a:t>
            </a:r>
            <a:r>
              <a:rPr lang="en-US" sz="1600" dirty="0" smtClean="0"/>
              <a:t>forces; the </a:t>
            </a:r>
            <a:r>
              <a:rPr lang="en-US" sz="1600" dirty="0"/>
              <a:t>Sustainability Task Force and the Experts Task Force. </a:t>
            </a:r>
            <a:endParaRPr lang="en-US" sz="1600" dirty="0" smtClean="0"/>
          </a:p>
          <a:p>
            <a:pPr marL="0" indent="0" algn="just">
              <a:lnSpc>
                <a:spcPct val="150000"/>
              </a:lnSpc>
              <a:buNone/>
            </a:pPr>
            <a:r>
              <a:rPr lang="en-US" sz="1600" dirty="0" smtClean="0"/>
              <a:t>The </a:t>
            </a:r>
            <a:r>
              <a:rPr lang="en-US" sz="1600" dirty="0"/>
              <a:t>Sustainability Task Force will in turn have two </a:t>
            </a:r>
            <a:r>
              <a:rPr lang="en-US" sz="1600" dirty="0" err="1"/>
              <a:t>workstreams</a:t>
            </a:r>
            <a:r>
              <a:rPr lang="en-US" sz="1600" dirty="0"/>
              <a:t>: </a:t>
            </a:r>
            <a:endParaRPr lang="en-US" sz="1600" dirty="0" smtClean="0"/>
          </a:p>
          <a:p>
            <a:pPr marL="0" indent="0" algn="just">
              <a:lnSpc>
                <a:spcPct val="150000"/>
              </a:lnSpc>
              <a:buNone/>
            </a:pPr>
            <a:r>
              <a:rPr lang="en-US" sz="1600" dirty="0" err="1" smtClean="0"/>
              <a:t>Workstream</a:t>
            </a:r>
            <a:r>
              <a:rPr lang="en-US" sz="1600" dirty="0" smtClean="0"/>
              <a:t> </a:t>
            </a:r>
            <a:r>
              <a:rPr lang="en-US" sz="1600" dirty="0"/>
              <a:t>1 will focus on the independence issues relating to sustainability assurance; and </a:t>
            </a:r>
            <a:endParaRPr lang="en-US" sz="1600" dirty="0" smtClean="0"/>
          </a:p>
          <a:p>
            <a:pPr marL="0" indent="0" algn="just">
              <a:lnSpc>
                <a:spcPct val="150000"/>
              </a:lnSpc>
              <a:buNone/>
            </a:pPr>
            <a:r>
              <a:rPr lang="en-US" sz="1600" dirty="0" err="1" smtClean="0"/>
              <a:t>Workstream</a:t>
            </a:r>
            <a:r>
              <a:rPr lang="en-US" sz="1600" dirty="0" smtClean="0"/>
              <a:t> </a:t>
            </a:r>
            <a:r>
              <a:rPr lang="en-US" sz="1600" dirty="0"/>
              <a:t>2 will focus on the ethics issues relating to both sustainability reporting and assurance. </a:t>
            </a:r>
          </a:p>
          <a:p>
            <a:pPr marL="0" indent="0" algn="just">
              <a:lnSpc>
                <a:spcPct val="150000"/>
              </a:lnSpc>
              <a:buNone/>
            </a:pPr>
            <a:r>
              <a:rPr lang="en-US" sz="1600" dirty="0"/>
              <a:t>The IESBA has also established a Sustainability Coordination Committee (SCC) which will be responsible for overseeing the coordination of the work on the Sustainability project and between the Sustainability and Experts projects. </a:t>
            </a:r>
          </a:p>
        </p:txBody>
      </p:sp>
    </p:spTree>
    <p:extLst>
      <p:ext uri="{BB962C8B-B14F-4D97-AF65-F5344CB8AC3E}">
        <p14:creationId xmlns:p14="http://schemas.microsoft.com/office/powerpoint/2010/main" val="986525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4015"/>
          </a:xfrm>
        </p:spPr>
        <p:txBody>
          <a:bodyPr/>
          <a:lstStyle/>
          <a:p>
            <a:r>
              <a:rPr lang="en-US" b="1" dirty="0" smtClean="0"/>
              <a:t>The Conceptual Framework</a:t>
            </a:r>
            <a:endParaRPr lang="en-US"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04901631"/>
              </p:ext>
            </p:extLst>
          </p:nvPr>
        </p:nvGraphicFramePr>
        <p:xfrm>
          <a:off x="6931352" y="1690688"/>
          <a:ext cx="510112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3"/>
          <p:cNvGraphicFramePr>
            <a:graphicFrameLocks/>
          </p:cNvGraphicFramePr>
          <p:nvPr>
            <p:extLst>
              <p:ext uri="{D42A27DB-BD31-4B8C-83A1-F6EECF244321}">
                <p14:modId xmlns:p14="http://schemas.microsoft.com/office/powerpoint/2010/main" val="3158521135"/>
              </p:ext>
            </p:extLst>
          </p:nvPr>
        </p:nvGraphicFramePr>
        <p:xfrm>
          <a:off x="838199" y="1825625"/>
          <a:ext cx="6929927"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44224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002" y="202755"/>
            <a:ext cx="10515600" cy="711645"/>
          </a:xfrm>
        </p:spPr>
        <p:txBody>
          <a:bodyPr>
            <a:normAutofit/>
          </a:bodyPr>
          <a:lstStyle/>
          <a:p>
            <a:r>
              <a:rPr lang="en-US" sz="3600" b="1" dirty="0" smtClean="0"/>
              <a:t>Why professional accountants can play an important role</a:t>
            </a:r>
            <a:endParaRPr lang="en-US" sz="3600" b="1" dirty="0"/>
          </a:p>
        </p:txBody>
      </p:sp>
      <p:sp>
        <p:nvSpPr>
          <p:cNvPr id="3" name="Content Placeholder 2"/>
          <p:cNvSpPr>
            <a:spLocks noGrp="1"/>
          </p:cNvSpPr>
          <p:nvPr>
            <p:ph idx="1"/>
          </p:nvPr>
        </p:nvSpPr>
        <p:spPr>
          <a:xfrm>
            <a:off x="641647" y="846034"/>
            <a:ext cx="10989180" cy="5529129"/>
          </a:xfrm>
        </p:spPr>
        <p:txBody>
          <a:bodyPr>
            <a:noAutofit/>
          </a:bodyPr>
          <a:lstStyle/>
          <a:p>
            <a:pPr marL="0" indent="0" algn="just">
              <a:lnSpc>
                <a:spcPct val="170000"/>
              </a:lnSpc>
              <a:buNone/>
            </a:pPr>
            <a:r>
              <a:rPr lang="en-US" sz="1600" dirty="0"/>
              <a:t>The accountancy profession plays a major role in the sustainability reporting supply chain. The profession brings to this domain its wide and deep competencies in the preparation and presentation of information and the provision of assurance thereon. </a:t>
            </a:r>
            <a:endParaRPr lang="en-US" sz="1600" dirty="0" smtClean="0"/>
          </a:p>
          <a:p>
            <a:pPr marL="0" indent="0" algn="just">
              <a:lnSpc>
                <a:spcPct val="170000"/>
              </a:lnSpc>
              <a:buNone/>
            </a:pPr>
            <a:endParaRPr lang="en-US" sz="200" dirty="0" smtClean="0"/>
          </a:p>
          <a:p>
            <a:pPr marL="0" indent="0" algn="just">
              <a:lnSpc>
                <a:spcPct val="170000"/>
              </a:lnSpc>
              <a:buNone/>
            </a:pPr>
            <a:r>
              <a:rPr lang="en-US" sz="1600" dirty="0" smtClean="0"/>
              <a:t>The </a:t>
            </a:r>
            <a:r>
              <a:rPr lang="en-US" sz="1600" dirty="0"/>
              <a:t>profession has historically demonstrated wide and deep technical competencies and a strong ethical core in preparing, presenting, and assuring financial information. Similarly, those attributes are invaluable in reporting on non-financial information such as information related to sustainability. </a:t>
            </a:r>
            <a:endParaRPr lang="en-US" sz="1600" dirty="0" smtClean="0"/>
          </a:p>
          <a:p>
            <a:pPr marL="0" indent="0" algn="just">
              <a:lnSpc>
                <a:spcPct val="170000"/>
              </a:lnSpc>
              <a:buNone/>
            </a:pPr>
            <a:endParaRPr lang="en-US" sz="200" dirty="0" smtClean="0"/>
          </a:p>
          <a:p>
            <a:pPr marL="0" indent="0" algn="just">
              <a:lnSpc>
                <a:spcPct val="170000"/>
              </a:lnSpc>
              <a:buNone/>
            </a:pPr>
            <a:r>
              <a:rPr lang="en-US" sz="1600" dirty="0" smtClean="0"/>
              <a:t>Most </a:t>
            </a:r>
            <a:r>
              <a:rPr lang="en-US" sz="1600" dirty="0"/>
              <a:t>importantly, public trust in the profession in those crucial roles for sustainability is underpinned by robust global ethics standards, which in turn contribute to confidence in sustainability </a:t>
            </a:r>
            <a:r>
              <a:rPr lang="en-US" sz="1600" dirty="0" smtClean="0"/>
              <a:t>reporting.</a:t>
            </a:r>
            <a:endParaRPr lang="en-US" sz="1600" b="1" dirty="0"/>
          </a:p>
          <a:p>
            <a:pPr marL="0" indent="0" algn="just">
              <a:lnSpc>
                <a:spcPct val="170000"/>
              </a:lnSpc>
              <a:buNone/>
            </a:pPr>
            <a:endParaRPr lang="en-US" sz="200" dirty="0" smtClean="0"/>
          </a:p>
          <a:p>
            <a:pPr marL="0" indent="0" algn="just">
              <a:lnSpc>
                <a:spcPct val="170000"/>
              </a:lnSpc>
              <a:buNone/>
            </a:pPr>
            <a:r>
              <a:rPr lang="en-US" sz="1600" dirty="0" smtClean="0"/>
              <a:t>Misleading sustainability reporting (e.g. </a:t>
            </a:r>
            <a:r>
              <a:rPr lang="en-US" sz="1600" dirty="0" err="1" smtClean="0"/>
              <a:t>greenwashing</a:t>
            </a:r>
            <a:r>
              <a:rPr lang="en-US" sz="1600" dirty="0" smtClean="0"/>
              <a:t>) </a:t>
            </a:r>
            <a:r>
              <a:rPr lang="en-US" sz="1600" dirty="0"/>
              <a:t>covers more specifically a range of behaviors</a:t>
            </a:r>
            <a:r>
              <a:rPr lang="en-US" sz="1600" dirty="0" smtClean="0"/>
              <a:t>, from </a:t>
            </a:r>
            <a:r>
              <a:rPr lang="en-US" sz="1600" dirty="0"/>
              <a:t>omitting information to misrepresenting or </a:t>
            </a:r>
            <a:r>
              <a:rPr lang="en-US" sz="1600" dirty="0" smtClean="0"/>
              <a:t>falsifying it </a:t>
            </a:r>
            <a:r>
              <a:rPr lang="en-US" sz="1600" dirty="0"/>
              <a:t>with the intent to mislead investors and other users. </a:t>
            </a:r>
            <a:r>
              <a:rPr lang="en-US" sz="1600" dirty="0" smtClean="0"/>
              <a:t>In some </a:t>
            </a:r>
            <a:r>
              <a:rPr lang="en-US" sz="1600" dirty="0"/>
              <a:t>cases, </a:t>
            </a:r>
            <a:r>
              <a:rPr lang="en-US" sz="1600" dirty="0" err="1"/>
              <a:t>greenwashing</a:t>
            </a:r>
            <a:r>
              <a:rPr lang="en-US" sz="1600" dirty="0"/>
              <a:t> might result in </a:t>
            </a:r>
            <a:r>
              <a:rPr lang="en-US" sz="1600" dirty="0" smtClean="0"/>
              <a:t>non-compliance with </a:t>
            </a:r>
            <a:r>
              <a:rPr lang="en-US" sz="1600" dirty="0"/>
              <a:t>laws and </a:t>
            </a:r>
            <a:r>
              <a:rPr lang="en-US" sz="1600" dirty="0" smtClean="0"/>
              <a:t>regulations. Professional accountants by following the Code can ensure integrity of sustainability reporting.</a:t>
            </a:r>
            <a:endParaRPr lang="en-US" sz="1600" b="1" dirty="0" smtClean="0"/>
          </a:p>
        </p:txBody>
      </p:sp>
    </p:spTree>
    <p:extLst>
      <p:ext uri="{BB962C8B-B14F-4D97-AF65-F5344CB8AC3E}">
        <p14:creationId xmlns:p14="http://schemas.microsoft.com/office/powerpoint/2010/main" val="87160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002" y="202755"/>
            <a:ext cx="10515600" cy="711645"/>
          </a:xfrm>
        </p:spPr>
        <p:txBody>
          <a:bodyPr>
            <a:normAutofit/>
          </a:bodyPr>
          <a:lstStyle/>
          <a:p>
            <a:r>
              <a:rPr lang="en-US" sz="3600" b="1" dirty="0" smtClean="0"/>
              <a:t>Specific ethical issues: IESBA Staff questions &amp; Answers</a:t>
            </a:r>
            <a:endParaRPr lang="en-US" sz="3600" b="1" dirty="0"/>
          </a:p>
        </p:txBody>
      </p:sp>
      <p:sp>
        <p:nvSpPr>
          <p:cNvPr id="3" name="Content Placeholder 2"/>
          <p:cNvSpPr>
            <a:spLocks noGrp="1"/>
          </p:cNvSpPr>
          <p:nvPr>
            <p:ph idx="1"/>
          </p:nvPr>
        </p:nvSpPr>
        <p:spPr>
          <a:xfrm>
            <a:off x="641647" y="846034"/>
            <a:ext cx="10989180" cy="5870960"/>
          </a:xfrm>
        </p:spPr>
        <p:txBody>
          <a:bodyPr>
            <a:noAutofit/>
          </a:bodyPr>
          <a:lstStyle/>
          <a:p>
            <a:pPr marL="0" indent="0" algn="just">
              <a:lnSpc>
                <a:spcPct val="170000"/>
              </a:lnSpc>
              <a:buNone/>
            </a:pPr>
            <a:r>
              <a:rPr lang="en-US" sz="1600" dirty="0" smtClean="0"/>
              <a:t>There are</a:t>
            </a:r>
            <a:r>
              <a:rPr lang="en-US" sz="1600" b="1" dirty="0" smtClean="0"/>
              <a:t> </a:t>
            </a:r>
            <a:r>
              <a:rPr lang="en-US" sz="1600" b="1" dirty="0"/>
              <a:t>several ethics-related challenges arising from professional accountants' involvement in sustainability reporting and assurance, especially circumstances related to misleading or false sustainability information (i.e., "</a:t>
            </a:r>
            <a:r>
              <a:rPr lang="en-US" sz="1600" b="1" dirty="0" err="1"/>
              <a:t>greenwashing</a:t>
            </a:r>
            <a:r>
              <a:rPr lang="en-US" sz="1600" b="1" dirty="0" smtClean="0"/>
              <a:t>"). </a:t>
            </a:r>
          </a:p>
          <a:p>
            <a:pPr marL="0" indent="0" algn="just">
              <a:lnSpc>
                <a:spcPct val="170000"/>
              </a:lnSpc>
              <a:buNone/>
            </a:pPr>
            <a:r>
              <a:rPr lang="en-US" sz="1600" b="1" dirty="0" smtClean="0"/>
              <a:t>The </a:t>
            </a:r>
            <a:r>
              <a:rPr lang="en-US" sz="1600" b="1" i="1" dirty="0" smtClean="0"/>
              <a:t>International </a:t>
            </a:r>
            <a:r>
              <a:rPr lang="en-US" sz="1600" b="1" i="1" dirty="0"/>
              <a:t>Code of Ethics for Professional Accountants (including International Independence Standards) </a:t>
            </a:r>
            <a:r>
              <a:rPr lang="en-US" sz="1600" b="1" dirty="0"/>
              <a:t>(“the Code” or “the Code of Ethics</a:t>
            </a:r>
            <a:r>
              <a:rPr lang="en-US" sz="1600" b="1" dirty="0" smtClean="0"/>
              <a:t>”) </a:t>
            </a:r>
            <a:r>
              <a:rPr lang="en-US" sz="1600" dirty="0"/>
              <a:t>requires professional accountants not to be associated with misleading </a:t>
            </a:r>
            <a:r>
              <a:rPr lang="en-US" sz="1600" dirty="0" smtClean="0"/>
              <a:t>information.</a:t>
            </a:r>
            <a:endParaRPr lang="en-US" sz="1600" b="1" dirty="0" smtClean="0"/>
          </a:p>
          <a:p>
            <a:pPr marL="0" indent="0" algn="just">
              <a:lnSpc>
                <a:spcPct val="170000"/>
              </a:lnSpc>
              <a:buNone/>
            </a:pPr>
            <a:r>
              <a:rPr lang="en-US" sz="1600" dirty="0" smtClean="0"/>
              <a:t>The Code also </a:t>
            </a:r>
            <a:r>
              <a:rPr lang="en-US" sz="1600" dirty="0"/>
              <a:t>establishes a responsibility for professional </a:t>
            </a:r>
            <a:r>
              <a:rPr lang="en-US" sz="1600" dirty="0" smtClean="0"/>
              <a:t>accountants to </a:t>
            </a:r>
            <a:r>
              <a:rPr lang="en-US" sz="1600" dirty="0"/>
              <a:t>act in the public </a:t>
            </a:r>
            <a:r>
              <a:rPr lang="en-US" sz="1600" dirty="0" smtClean="0"/>
              <a:t>interest. Intentionally </a:t>
            </a:r>
            <a:r>
              <a:rPr lang="en-US" sz="1600" dirty="0"/>
              <a:t>misleading investors and other users </a:t>
            </a:r>
            <a:r>
              <a:rPr lang="en-US" sz="1600" dirty="0" smtClean="0"/>
              <a:t>of sustainability </a:t>
            </a:r>
            <a:r>
              <a:rPr lang="en-US" sz="1600" dirty="0"/>
              <a:t>information would constitute a breach of </a:t>
            </a:r>
            <a:r>
              <a:rPr lang="en-US" sz="1600" dirty="0" smtClean="0"/>
              <a:t>the fundamental </a:t>
            </a:r>
            <a:r>
              <a:rPr lang="en-US" sz="1600" dirty="0"/>
              <a:t>principle of integrity and could be fraudulent. </a:t>
            </a:r>
            <a:r>
              <a:rPr lang="en-US" sz="1600" dirty="0" smtClean="0"/>
              <a:t>In addition</a:t>
            </a:r>
            <a:r>
              <a:rPr lang="en-US" sz="1600" dirty="0"/>
              <a:t>, threats to compliance with the fundamental </a:t>
            </a:r>
            <a:r>
              <a:rPr lang="en-US" sz="1600" dirty="0" smtClean="0"/>
              <a:t>principles of </a:t>
            </a:r>
            <a:r>
              <a:rPr lang="en-US" sz="1600" dirty="0"/>
              <a:t>objectivity, professional competence and due care, </a:t>
            </a:r>
            <a:r>
              <a:rPr lang="en-US" sz="1600" dirty="0" smtClean="0"/>
              <a:t>and professional </a:t>
            </a:r>
            <a:r>
              <a:rPr lang="en-US" sz="1600" dirty="0"/>
              <a:t>behavior might also be created</a:t>
            </a:r>
            <a:r>
              <a:rPr lang="en-US" sz="1600" dirty="0" smtClean="0"/>
              <a:t>.</a:t>
            </a:r>
          </a:p>
          <a:p>
            <a:pPr marL="0" indent="0" algn="just">
              <a:lnSpc>
                <a:spcPct val="170000"/>
              </a:lnSpc>
              <a:buNone/>
            </a:pPr>
            <a:r>
              <a:rPr lang="en-US" sz="1600" b="1" dirty="0" smtClean="0"/>
              <a:t>Accordingly, in October 2022, the IESBA has published a Staff Questions &amp; Answers to highlight the relevance and applicability of the Code in certain specific issues and circumstances. Most critical elements from that publication are reproduced and discussed in the following slides. </a:t>
            </a:r>
          </a:p>
        </p:txBody>
      </p:sp>
    </p:spTree>
    <p:extLst>
      <p:ext uri="{BB962C8B-B14F-4D97-AF65-F5344CB8AC3E}">
        <p14:creationId xmlns:p14="http://schemas.microsoft.com/office/powerpoint/2010/main" val="1715304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002" y="202755"/>
            <a:ext cx="10515600" cy="711645"/>
          </a:xfrm>
        </p:spPr>
        <p:txBody>
          <a:bodyPr>
            <a:normAutofit/>
          </a:bodyPr>
          <a:lstStyle/>
          <a:p>
            <a:r>
              <a:rPr lang="en-US" sz="3600" b="1" dirty="0" smtClean="0"/>
              <a:t>Specific ethical issues: IESBA Staff questions &amp; Answers</a:t>
            </a:r>
            <a:endParaRPr lang="en-US" sz="3600" b="1" dirty="0"/>
          </a:p>
        </p:txBody>
      </p:sp>
      <p:sp>
        <p:nvSpPr>
          <p:cNvPr id="3" name="Content Placeholder 2"/>
          <p:cNvSpPr>
            <a:spLocks noGrp="1"/>
          </p:cNvSpPr>
          <p:nvPr>
            <p:ph idx="1"/>
          </p:nvPr>
        </p:nvSpPr>
        <p:spPr>
          <a:xfrm>
            <a:off x="675830" y="743483"/>
            <a:ext cx="10989180" cy="5845323"/>
          </a:xfrm>
        </p:spPr>
        <p:txBody>
          <a:bodyPr>
            <a:noAutofit/>
          </a:bodyPr>
          <a:lstStyle/>
          <a:p>
            <a:pPr marL="0" indent="0" algn="just">
              <a:lnSpc>
                <a:spcPct val="170000"/>
              </a:lnSpc>
              <a:buNone/>
            </a:pPr>
            <a:r>
              <a:rPr lang="en-US" sz="1600" b="1" dirty="0" smtClean="0"/>
              <a:t>Q: Do professional </a:t>
            </a:r>
            <a:r>
              <a:rPr lang="en-US" sz="1600" b="1" dirty="0"/>
              <a:t>accountants have to comply with the </a:t>
            </a:r>
            <a:r>
              <a:rPr lang="en-US" sz="1600" b="1" dirty="0" smtClean="0"/>
              <a:t>Code’s provisions </a:t>
            </a:r>
            <a:r>
              <a:rPr lang="en-US" sz="1600" b="1" dirty="0"/>
              <a:t>when preparing and presenting not </a:t>
            </a:r>
            <a:r>
              <a:rPr lang="en-US" sz="1600" b="1" dirty="0" smtClean="0"/>
              <a:t>only financial</a:t>
            </a:r>
            <a:r>
              <a:rPr lang="en-US" sz="1600" b="1" dirty="0"/>
              <a:t>, but also non-financial information, </a:t>
            </a:r>
            <a:r>
              <a:rPr lang="en-US" sz="1600" b="1" dirty="0" smtClean="0"/>
              <a:t>including sustainability information</a:t>
            </a:r>
          </a:p>
          <a:p>
            <a:pPr marL="0" indent="0" algn="just">
              <a:lnSpc>
                <a:spcPct val="170000"/>
              </a:lnSpc>
              <a:buNone/>
            </a:pPr>
            <a:r>
              <a:rPr lang="en-US" sz="1600" b="1" dirty="0" smtClean="0"/>
              <a:t>A</a:t>
            </a:r>
            <a:r>
              <a:rPr lang="en-US" sz="1600" dirty="0" smtClean="0"/>
              <a:t>: Yes</a:t>
            </a:r>
            <a:r>
              <a:rPr lang="en-US" sz="1600" dirty="0"/>
              <a:t>. The Code specifies that a distinguishing mark of </a:t>
            </a:r>
            <a:r>
              <a:rPr lang="en-US" sz="1600" dirty="0" smtClean="0"/>
              <a:t>the accountancy </a:t>
            </a:r>
            <a:r>
              <a:rPr lang="en-US" sz="1600" dirty="0"/>
              <a:t>profession is its acceptance of the </a:t>
            </a:r>
            <a:r>
              <a:rPr lang="en-US" sz="1600" dirty="0" smtClean="0"/>
              <a:t>responsibility to </a:t>
            </a:r>
            <a:r>
              <a:rPr lang="en-US" sz="1600" dirty="0"/>
              <a:t>act in the public interest. Confidence in the profession is </a:t>
            </a:r>
            <a:r>
              <a:rPr lang="en-US" sz="1600" dirty="0" smtClean="0"/>
              <a:t>a reason </a:t>
            </a:r>
            <a:r>
              <a:rPr lang="en-US" sz="1600" dirty="0"/>
              <a:t>why businesses, governments and other </a:t>
            </a:r>
            <a:r>
              <a:rPr lang="en-US" sz="1600" dirty="0" smtClean="0"/>
              <a:t>organizations involve </a:t>
            </a:r>
            <a:r>
              <a:rPr lang="en-US" sz="1600" dirty="0"/>
              <a:t>professional accountants in a broad range of areas</a:t>
            </a:r>
            <a:r>
              <a:rPr lang="en-US" sz="1600" dirty="0" smtClean="0"/>
              <a:t>, including </a:t>
            </a:r>
            <a:r>
              <a:rPr lang="en-US" sz="1600" dirty="0"/>
              <a:t>financial and corporate reporting, assurance </a:t>
            </a:r>
            <a:r>
              <a:rPr lang="en-US" sz="1600" dirty="0" smtClean="0"/>
              <a:t>and other </a:t>
            </a:r>
            <a:r>
              <a:rPr lang="en-US" sz="1600" dirty="0"/>
              <a:t>professional activities (paragraphs 100.1 and 100.2</a:t>
            </a:r>
            <a:r>
              <a:rPr lang="en-US" sz="1600" dirty="0" smtClean="0"/>
              <a:t>). Accountants </a:t>
            </a:r>
            <a:r>
              <a:rPr lang="en-US" sz="1600" dirty="0"/>
              <a:t>understand and acknowledge that </a:t>
            </a:r>
            <a:r>
              <a:rPr lang="en-US" sz="1600" dirty="0" smtClean="0"/>
              <a:t>such confidence </a:t>
            </a:r>
            <a:r>
              <a:rPr lang="en-US" sz="1600" dirty="0"/>
              <a:t>is based on the skills and values that they bring </a:t>
            </a:r>
            <a:r>
              <a:rPr lang="en-US" sz="1600" dirty="0" smtClean="0"/>
              <a:t>to their </a:t>
            </a:r>
            <a:r>
              <a:rPr lang="en-US" sz="1600" dirty="0"/>
              <a:t>professional activities, including: (paragraph 100.2</a:t>
            </a:r>
            <a:r>
              <a:rPr lang="en-US" sz="1600" dirty="0" smtClean="0"/>
              <a:t>) </a:t>
            </a:r>
          </a:p>
          <a:p>
            <a:pPr marL="0" indent="0" algn="just">
              <a:lnSpc>
                <a:spcPct val="170000"/>
              </a:lnSpc>
              <a:buNone/>
            </a:pPr>
            <a:r>
              <a:rPr lang="en-US" sz="1600" dirty="0" smtClean="0"/>
              <a:t>(</a:t>
            </a:r>
            <a:r>
              <a:rPr lang="en-US" sz="1600" dirty="0"/>
              <a:t>a) Adherence to ethical principles and </a:t>
            </a:r>
            <a:r>
              <a:rPr lang="en-US" sz="1600" dirty="0" smtClean="0"/>
              <a:t>professional standards</a:t>
            </a:r>
            <a:r>
              <a:rPr lang="en-US" sz="1600" dirty="0"/>
              <a:t>;</a:t>
            </a:r>
          </a:p>
          <a:p>
            <a:pPr marL="0" indent="0" algn="just">
              <a:lnSpc>
                <a:spcPct val="170000"/>
              </a:lnSpc>
              <a:buNone/>
            </a:pPr>
            <a:r>
              <a:rPr lang="en-US" sz="1600" dirty="0"/>
              <a:t>(b) Use of business acumen;</a:t>
            </a:r>
          </a:p>
          <a:p>
            <a:pPr marL="0" indent="0" algn="just">
              <a:lnSpc>
                <a:spcPct val="170000"/>
              </a:lnSpc>
              <a:buNone/>
            </a:pPr>
            <a:r>
              <a:rPr lang="en-US" sz="1600" dirty="0"/>
              <a:t>(c) Application of expertise on technical and other matters; and</a:t>
            </a:r>
          </a:p>
          <a:p>
            <a:pPr marL="0" indent="0" algn="just">
              <a:lnSpc>
                <a:spcPct val="170000"/>
              </a:lnSpc>
              <a:buNone/>
            </a:pPr>
            <a:r>
              <a:rPr lang="en-US" sz="1600" dirty="0"/>
              <a:t>(d) Exercise of professional judgment.</a:t>
            </a:r>
          </a:p>
          <a:p>
            <a:pPr marL="0" indent="0" algn="just">
              <a:lnSpc>
                <a:spcPct val="170000"/>
              </a:lnSpc>
              <a:buNone/>
            </a:pPr>
            <a:r>
              <a:rPr lang="en-US" sz="1600" dirty="0"/>
              <a:t>Irrespective of the nature of the professional activity </a:t>
            </a:r>
            <a:r>
              <a:rPr lang="en-US" sz="1600" dirty="0" smtClean="0"/>
              <a:t>and the </a:t>
            </a:r>
            <a:r>
              <a:rPr lang="en-US" sz="1600" dirty="0"/>
              <a:t>skills and knowledge necessary to perform such activity</a:t>
            </a:r>
            <a:r>
              <a:rPr lang="en-US" sz="1600" dirty="0" smtClean="0"/>
              <a:t>, a </a:t>
            </a:r>
            <a:r>
              <a:rPr lang="en-US" sz="1600" dirty="0"/>
              <a:t>professional accountant must comply with the </a:t>
            </a:r>
            <a:r>
              <a:rPr lang="en-US" sz="1600" dirty="0" smtClean="0"/>
              <a:t>Code’s provisions </a:t>
            </a:r>
            <a:r>
              <a:rPr lang="en-US" sz="1600" dirty="0"/>
              <a:t>and </a:t>
            </a:r>
            <a:r>
              <a:rPr lang="en-US" sz="1600" dirty="0" smtClean="0"/>
              <a:t>act </a:t>
            </a:r>
            <a:r>
              <a:rPr lang="en-US" sz="1600" dirty="0"/>
              <a:t>in the public interest.</a:t>
            </a:r>
          </a:p>
        </p:txBody>
      </p:sp>
    </p:spTree>
    <p:extLst>
      <p:ext uri="{BB962C8B-B14F-4D97-AF65-F5344CB8AC3E}">
        <p14:creationId xmlns:p14="http://schemas.microsoft.com/office/powerpoint/2010/main" val="573330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002" y="202755"/>
            <a:ext cx="10515600" cy="711645"/>
          </a:xfrm>
        </p:spPr>
        <p:txBody>
          <a:bodyPr>
            <a:normAutofit/>
          </a:bodyPr>
          <a:lstStyle/>
          <a:p>
            <a:r>
              <a:rPr lang="en-US" sz="3600" b="1" dirty="0" smtClean="0"/>
              <a:t>Specific ethical issues: IESBA Staff questions &amp; Answers</a:t>
            </a:r>
            <a:endParaRPr lang="en-US" sz="3600" b="1" dirty="0"/>
          </a:p>
        </p:txBody>
      </p:sp>
      <p:sp>
        <p:nvSpPr>
          <p:cNvPr id="3" name="Content Placeholder 2"/>
          <p:cNvSpPr>
            <a:spLocks noGrp="1"/>
          </p:cNvSpPr>
          <p:nvPr>
            <p:ph idx="1"/>
          </p:nvPr>
        </p:nvSpPr>
        <p:spPr>
          <a:xfrm>
            <a:off x="598916" y="743484"/>
            <a:ext cx="11185733" cy="5845323"/>
          </a:xfrm>
        </p:spPr>
        <p:txBody>
          <a:bodyPr>
            <a:noAutofit/>
          </a:bodyPr>
          <a:lstStyle/>
          <a:p>
            <a:pPr marL="0" indent="0" algn="just">
              <a:lnSpc>
                <a:spcPct val="170000"/>
              </a:lnSpc>
              <a:buNone/>
            </a:pPr>
            <a:r>
              <a:rPr lang="en-US" sz="1600" b="1" dirty="0" smtClean="0"/>
              <a:t>Q: Are </a:t>
            </a:r>
            <a:r>
              <a:rPr lang="en-US" sz="1600" b="1" dirty="0"/>
              <a:t>there specific provisions in the Code that </a:t>
            </a:r>
            <a:r>
              <a:rPr lang="en-US" sz="1600" b="1" dirty="0" smtClean="0"/>
              <a:t>safeguard against </a:t>
            </a:r>
            <a:r>
              <a:rPr lang="en-US" sz="1600" b="1" dirty="0" err="1" smtClean="0"/>
              <a:t>greenwashing</a:t>
            </a:r>
            <a:r>
              <a:rPr lang="en-US" sz="1600" b="1" dirty="0" smtClean="0"/>
              <a:t>?</a:t>
            </a:r>
          </a:p>
          <a:p>
            <a:pPr marL="0" indent="0" algn="just">
              <a:lnSpc>
                <a:spcPct val="170000"/>
              </a:lnSpc>
              <a:buNone/>
            </a:pPr>
            <a:r>
              <a:rPr lang="en-US" sz="1600" b="1" dirty="0" smtClean="0"/>
              <a:t>A:</a:t>
            </a:r>
            <a:r>
              <a:rPr lang="en-US" sz="1600" dirty="0" smtClean="0"/>
              <a:t> Yes</a:t>
            </a:r>
            <a:r>
              <a:rPr lang="en-US" sz="1600" dirty="0"/>
              <a:t>. Complying with the fundamental principles, in </a:t>
            </a:r>
            <a:r>
              <a:rPr lang="en-US" sz="1600" dirty="0" smtClean="0"/>
              <a:t>particular integrity</a:t>
            </a:r>
            <a:r>
              <a:rPr lang="en-US" sz="1600" dirty="0"/>
              <a:t>, plays an important role in avoiding practices </a:t>
            </a:r>
            <a:r>
              <a:rPr lang="en-US" sz="1600" dirty="0" smtClean="0"/>
              <a:t>that could </a:t>
            </a:r>
            <a:r>
              <a:rPr lang="en-US" sz="1600" dirty="0"/>
              <a:t>lead to </a:t>
            </a:r>
            <a:r>
              <a:rPr lang="en-US" sz="1600" dirty="0" err="1"/>
              <a:t>greenwashing</a:t>
            </a:r>
            <a:r>
              <a:rPr lang="en-US" sz="1600" dirty="0"/>
              <a:t>. For example, </a:t>
            </a:r>
            <a:r>
              <a:rPr lang="en-US" sz="1600" dirty="0" smtClean="0"/>
              <a:t>professional accountants </a:t>
            </a:r>
            <a:r>
              <a:rPr lang="en-US" sz="1600" dirty="0"/>
              <a:t>who comply with the principle of </a:t>
            </a:r>
            <a:r>
              <a:rPr lang="en-US" sz="1600" dirty="0" smtClean="0"/>
              <a:t>integrity are </a:t>
            </a:r>
            <a:r>
              <a:rPr lang="en-US" sz="1600" dirty="0"/>
              <a:t>straightforward and honest in all professional </a:t>
            </a:r>
            <a:r>
              <a:rPr lang="en-US" sz="1600" dirty="0" smtClean="0"/>
              <a:t>and business </a:t>
            </a:r>
            <a:r>
              <a:rPr lang="en-US" sz="1600" dirty="0"/>
              <a:t>relationships, and refrain from being </a:t>
            </a:r>
            <a:r>
              <a:rPr lang="en-US" sz="1600" dirty="0" smtClean="0"/>
              <a:t>associated with </a:t>
            </a:r>
            <a:r>
              <a:rPr lang="en-US" sz="1600" dirty="0"/>
              <a:t>sustainability reports, returns, communications </a:t>
            </a:r>
            <a:r>
              <a:rPr lang="en-US" sz="1600" dirty="0" smtClean="0"/>
              <a:t>or other </a:t>
            </a:r>
            <a:r>
              <a:rPr lang="en-US" sz="1600" dirty="0"/>
              <a:t>information where the accountant believes that </a:t>
            </a:r>
            <a:r>
              <a:rPr lang="en-US" sz="1600" dirty="0" smtClean="0"/>
              <a:t>the information</a:t>
            </a:r>
            <a:r>
              <a:rPr lang="en-US" sz="1600" dirty="0"/>
              <a:t>:</a:t>
            </a:r>
          </a:p>
          <a:p>
            <a:pPr marL="0" indent="0" algn="just">
              <a:lnSpc>
                <a:spcPct val="170000"/>
              </a:lnSpc>
              <a:buNone/>
            </a:pPr>
            <a:r>
              <a:rPr lang="en-US" sz="1600" dirty="0"/>
              <a:t>• Contains a materially false or misleading statement;</a:t>
            </a:r>
          </a:p>
          <a:p>
            <a:pPr marL="0" indent="0" algn="just">
              <a:lnSpc>
                <a:spcPct val="170000"/>
              </a:lnSpc>
              <a:buNone/>
            </a:pPr>
            <a:r>
              <a:rPr lang="en-US" sz="1600" dirty="0"/>
              <a:t>• Contains statements or information provided recklessly; or</a:t>
            </a:r>
          </a:p>
          <a:p>
            <a:pPr marL="0" indent="0" algn="just">
              <a:lnSpc>
                <a:spcPct val="170000"/>
              </a:lnSpc>
              <a:buNone/>
            </a:pPr>
            <a:r>
              <a:rPr lang="en-US" sz="1600" dirty="0"/>
              <a:t>• Omits or obscures required information where </a:t>
            </a:r>
            <a:r>
              <a:rPr lang="en-US" sz="1600" dirty="0" smtClean="0"/>
              <a:t>such omission </a:t>
            </a:r>
            <a:r>
              <a:rPr lang="en-US" sz="1600" dirty="0"/>
              <a:t>or obscurity would be misleading.</a:t>
            </a:r>
          </a:p>
          <a:p>
            <a:pPr marL="0" indent="0" algn="just">
              <a:lnSpc>
                <a:spcPct val="170000"/>
              </a:lnSpc>
              <a:buNone/>
            </a:pPr>
            <a:r>
              <a:rPr lang="en-US" sz="1600" dirty="0"/>
              <a:t>When a professional accountant becomes aware </a:t>
            </a:r>
            <a:r>
              <a:rPr lang="en-US" sz="1600" dirty="0" smtClean="0"/>
              <a:t>of having </a:t>
            </a:r>
            <a:r>
              <a:rPr lang="en-US" sz="1600" dirty="0"/>
              <a:t>been associated with materially false or </a:t>
            </a:r>
            <a:r>
              <a:rPr lang="en-US" sz="1600" dirty="0" smtClean="0"/>
              <a:t>misleading sustainability </a:t>
            </a:r>
            <a:r>
              <a:rPr lang="en-US" sz="1600" dirty="0"/>
              <a:t>information, there is an obligation under </a:t>
            </a:r>
            <a:r>
              <a:rPr lang="en-US" sz="1600" dirty="0" smtClean="0"/>
              <a:t>the Code </a:t>
            </a:r>
            <a:r>
              <a:rPr lang="en-US" sz="1600" dirty="0"/>
              <a:t>for the accountant to take steps to be disassociated </a:t>
            </a:r>
            <a:r>
              <a:rPr lang="en-US" sz="1600" dirty="0" smtClean="0"/>
              <a:t>from that information. </a:t>
            </a:r>
            <a:r>
              <a:rPr lang="en-US" sz="1600" dirty="0"/>
              <a:t>This </a:t>
            </a:r>
            <a:r>
              <a:rPr lang="en-US" sz="1600" dirty="0" smtClean="0"/>
              <a:t>requirement applies </a:t>
            </a:r>
            <a:r>
              <a:rPr lang="en-US" sz="1600" dirty="0"/>
              <a:t>even in difficult situations, or when the </a:t>
            </a:r>
            <a:r>
              <a:rPr lang="en-US" sz="1600" dirty="0" smtClean="0"/>
              <a:t>professional accountant </a:t>
            </a:r>
            <a:r>
              <a:rPr lang="en-US" sz="1600" dirty="0"/>
              <a:t>feels pressured to do </a:t>
            </a:r>
            <a:r>
              <a:rPr lang="en-US" sz="1600" dirty="0" smtClean="0"/>
              <a:t>otherwise.</a:t>
            </a:r>
          </a:p>
        </p:txBody>
      </p:sp>
    </p:spTree>
    <p:extLst>
      <p:ext uri="{BB962C8B-B14F-4D97-AF65-F5344CB8AC3E}">
        <p14:creationId xmlns:p14="http://schemas.microsoft.com/office/powerpoint/2010/main" val="3836796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815" y="211302"/>
            <a:ext cx="10515600" cy="677462"/>
          </a:xfrm>
        </p:spPr>
        <p:txBody>
          <a:bodyPr>
            <a:normAutofit/>
          </a:bodyPr>
          <a:lstStyle/>
          <a:p>
            <a:r>
              <a:rPr lang="en-US" sz="3200" b="1" dirty="0"/>
              <a:t>Specific ethical issues: IESBA Staff questions &amp; Answers</a:t>
            </a:r>
          </a:p>
        </p:txBody>
      </p:sp>
      <p:sp>
        <p:nvSpPr>
          <p:cNvPr id="3" name="Content Placeholder 2"/>
          <p:cNvSpPr>
            <a:spLocks noGrp="1"/>
          </p:cNvSpPr>
          <p:nvPr>
            <p:ph idx="1"/>
          </p:nvPr>
        </p:nvSpPr>
        <p:spPr>
          <a:xfrm>
            <a:off x="470730" y="689033"/>
            <a:ext cx="10972087" cy="5993777"/>
          </a:xfrm>
        </p:spPr>
        <p:txBody>
          <a:bodyPr>
            <a:noAutofit/>
          </a:bodyPr>
          <a:lstStyle/>
          <a:p>
            <a:pPr marL="0" indent="0" algn="just">
              <a:lnSpc>
                <a:spcPct val="170000"/>
              </a:lnSpc>
              <a:buNone/>
            </a:pPr>
            <a:r>
              <a:rPr lang="en-US" sz="1600" b="1" dirty="0" smtClean="0"/>
              <a:t>Q: The </a:t>
            </a:r>
            <a:r>
              <a:rPr lang="en-US" sz="1600" b="1" dirty="0"/>
              <a:t>multiplicity of reporting frameworks may result </a:t>
            </a:r>
            <a:r>
              <a:rPr lang="en-US" sz="1600" b="1" dirty="0" smtClean="0"/>
              <a:t>in inconsistent </a:t>
            </a:r>
            <a:r>
              <a:rPr lang="en-US" sz="1600" b="1" dirty="0"/>
              <a:t>approaches to reporting on </a:t>
            </a:r>
            <a:r>
              <a:rPr lang="en-US" sz="1600" b="1" dirty="0" smtClean="0"/>
              <a:t>sustainability information</a:t>
            </a:r>
            <a:r>
              <a:rPr lang="en-US" sz="1600" b="1" dirty="0"/>
              <a:t>. </a:t>
            </a:r>
            <a:r>
              <a:rPr lang="en-US" sz="1600" b="1" dirty="0" smtClean="0"/>
              <a:t>Does </a:t>
            </a:r>
            <a:r>
              <a:rPr lang="en-US" sz="1600" b="1" dirty="0"/>
              <a:t>the Code require compliance with a </a:t>
            </a:r>
            <a:r>
              <a:rPr lang="en-US" sz="1600" b="1" dirty="0" smtClean="0"/>
              <a:t>specific reporting </a:t>
            </a:r>
            <a:r>
              <a:rPr lang="en-US" sz="1600" b="1" dirty="0"/>
              <a:t>framework when professional </a:t>
            </a:r>
            <a:r>
              <a:rPr lang="en-US" sz="1600" b="1" dirty="0" smtClean="0"/>
              <a:t>accountants prepare </a:t>
            </a:r>
            <a:r>
              <a:rPr lang="en-US" sz="1600" b="1" dirty="0"/>
              <a:t>and present sustainability information?</a:t>
            </a:r>
          </a:p>
          <a:p>
            <a:pPr marL="0" indent="0" algn="just">
              <a:lnSpc>
                <a:spcPct val="170000"/>
              </a:lnSpc>
              <a:buNone/>
            </a:pPr>
            <a:r>
              <a:rPr lang="en-US" sz="1600" b="1" dirty="0"/>
              <a:t>A.</a:t>
            </a:r>
            <a:r>
              <a:rPr lang="en-US" sz="1600" dirty="0"/>
              <a:t> Pursuant to paragraph R220.4, the Code requires </a:t>
            </a:r>
            <a:r>
              <a:rPr lang="en-US" sz="1600" dirty="0" smtClean="0"/>
              <a:t>professional accountants </a:t>
            </a:r>
            <a:r>
              <a:rPr lang="en-US" sz="1600" dirty="0"/>
              <a:t>to prepare and present sustainability </a:t>
            </a:r>
            <a:r>
              <a:rPr lang="en-US" sz="1600" dirty="0" smtClean="0"/>
              <a:t>information in </a:t>
            </a:r>
            <a:r>
              <a:rPr lang="en-US" sz="1600" dirty="0"/>
              <a:t>accordance with the </a:t>
            </a:r>
            <a:r>
              <a:rPr lang="en-US" sz="1600" i="1" dirty="0"/>
              <a:t>relevant </a:t>
            </a:r>
            <a:r>
              <a:rPr lang="en-US" sz="1600" dirty="0"/>
              <a:t>reporting framework</a:t>
            </a:r>
            <a:r>
              <a:rPr lang="en-US" sz="1600" dirty="0" smtClean="0"/>
              <a:t>, where </a:t>
            </a:r>
            <a:r>
              <a:rPr lang="en-US" sz="1600" dirty="0"/>
              <a:t>applicable. However, when no sustainability </a:t>
            </a:r>
            <a:r>
              <a:rPr lang="en-US" sz="1600" dirty="0" smtClean="0"/>
              <a:t>reporting framework </a:t>
            </a:r>
            <a:r>
              <a:rPr lang="en-US" sz="1600" dirty="0"/>
              <a:t>is applicable or available, the Code requires </a:t>
            </a:r>
            <a:r>
              <a:rPr lang="en-US" sz="1600" dirty="0" smtClean="0"/>
              <a:t>the professional </a:t>
            </a:r>
            <a:r>
              <a:rPr lang="en-US" sz="1600" dirty="0"/>
              <a:t>accountant to exercise professional judgment </a:t>
            </a:r>
            <a:r>
              <a:rPr lang="en-US" sz="1600" dirty="0" smtClean="0"/>
              <a:t>to identify </a:t>
            </a:r>
            <a:r>
              <a:rPr lang="en-US" sz="1600" dirty="0"/>
              <a:t>and consider</a:t>
            </a:r>
            <a:r>
              <a:rPr lang="en-US" sz="1600" dirty="0" smtClean="0"/>
              <a:t>:</a:t>
            </a:r>
            <a:endParaRPr lang="en-US" sz="1600" dirty="0"/>
          </a:p>
          <a:p>
            <a:pPr marL="0" indent="0" algn="just">
              <a:lnSpc>
                <a:spcPct val="170000"/>
              </a:lnSpc>
              <a:buNone/>
            </a:pPr>
            <a:r>
              <a:rPr lang="en-US" sz="1600" dirty="0"/>
              <a:t>• The </a:t>
            </a:r>
            <a:r>
              <a:rPr lang="en-US" sz="1600" b="1" i="1" dirty="0"/>
              <a:t>purpose </a:t>
            </a:r>
            <a:r>
              <a:rPr lang="en-US" sz="1600" dirty="0"/>
              <a:t>for which the sustainability information is </a:t>
            </a:r>
            <a:r>
              <a:rPr lang="en-US" sz="1600" dirty="0" smtClean="0"/>
              <a:t>to be </a:t>
            </a:r>
            <a:r>
              <a:rPr lang="en-US" sz="1600" dirty="0"/>
              <a:t>used;</a:t>
            </a:r>
          </a:p>
          <a:p>
            <a:pPr marL="0" indent="0" algn="just">
              <a:lnSpc>
                <a:spcPct val="170000"/>
              </a:lnSpc>
              <a:buNone/>
            </a:pPr>
            <a:r>
              <a:rPr lang="en-US" sz="1600" dirty="0"/>
              <a:t>• The </a:t>
            </a:r>
            <a:r>
              <a:rPr lang="en-US" sz="1600" b="1" i="1" dirty="0"/>
              <a:t>context</a:t>
            </a:r>
            <a:r>
              <a:rPr lang="en-US" sz="1600" dirty="0"/>
              <a:t> within which it is given; and</a:t>
            </a:r>
          </a:p>
          <a:p>
            <a:pPr marL="0" indent="0" algn="just">
              <a:lnSpc>
                <a:spcPct val="170000"/>
              </a:lnSpc>
              <a:buNone/>
            </a:pPr>
            <a:r>
              <a:rPr lang="en-US" sz="1600" dirty="0"/>
              <a:t>• The </a:t>
            </a:r>
            <a:r>
              <a:rPr lang="en-US" sz="1600" b="1" i="1" dirty="0"/>
              <a:t>audience</a:t>
            </a:r>
            <a:r>
              <a:rPr lang="en-US" sz="1600" dirty="0"/>
              <a:t> to whom it is addressed.</a:t>
            </a:r>
          </a:p>
          <a:p>
            <a:pPr marL="0" indent="0" algn="just">
              <a:lnSpc>
                <a:spcPct val="170000"/>
              </a:lnSpc>
              <a:buNone/>
            </a:pPr>
            <a:r>
              <a:rPr lang="en-US" sz="1600" dirty="0" smtClean="0"/>
              <a:t>The Code recognizes that preparing or presenting information might require the exercise of discretion in making professional judgments. For example, this might involve selecting disclosures about </a:t>
            </a:r>
            <a:r>
              <a:rPr lang="en-US" sz="1600" dirty="0"/>
              <a:t>risks under the applicable sustainability </a:t>
            </a:r>
            <a:r>
              <a:rPr lang="en-US" sz="1600" dirty="0" smtClean="0"/>
              <a:t>reporting framework</a:t>
            </a:r>
            <a:r>
              <a:rPr lang="en-US" sz="1600" dirty="0"/>
              <a:t>. The Code is clear that in making judgments</a:t>
            </a:r>
            <a:r>
              <a:rPr lang="en-US" sz="1600" dirty="0" smtClean="0"/>
              <a:t>, professional </a:t>
            </a:r>
            <a:r>
              <a:rPr lang="en-US" sz="1600" dirty="0"/>
              <a:t>accountants must not exercise discretion with </a:t>
            </a:r>
            <a:r>
              <a:rPr lang="en-US" sz="1600" dirty="0" smtClean="0"/>
              <a:t>the intention </a:t>
            </a:r>
            <a:r>
              <a:rPr lang="en-US" sz="1600" dirty="0"/>
              <a:t>of misleading others or influencing contractual </a:t>
            </a:r>
            <a:r>
              <a:rPr lang="en-US" sz="1600" dirty="0" smtClean="0"/>
              <a:t>or regulatory </a:t>
            </a:r>
            <a:r>
              <a:rPr lang="en-US" sz="1600" dirty="0"/>
              <a:t>outcomes </a:t>
            </a:r>
            <a:r>
              <a:rPr lang="en-US" sz="1600" dirty="0" smtClean="0"/>
              <a:t>inappropriately.</a:t>
            </a:r>
            <a:endParaRPr lang="en-US" sz="1600" dirty="0"/>
          </a:p>
        </p:txBody>
      </p:sp>
    </p:spTree>
    <p:extLst>
      <p:ext uri="{BB962C8B-B14F-4D97-AF65-F5344CB8AC3E}">
        <p14:creationId xmlns:p14="http://schemas.microsoft.com/office/powerpoint/2010/main" val="2685941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914" y="202756"/>
            <a:ext cx="10515600" cy="677462"/>
          </a:xfrm>
        </p:spPr>
        <p:txBody>
          <a:bodyPr>
            <a:normAutofit/>
          </a:bodyPr>
          <a:lstStyle/>
          <a:p>
            <a:r>
              <a:rPr lang="en-US" sz="3200" b="1" dirty="0"/>
              <a:t>Specific ethical issues: IESBA Staff questions &amp; Answers</a:t>
            </a:r>
          </a:p>
        </p:txBody>
      </p:sp>
      <p:sp>
        <p:nvSpPr>
          <p:cNvPr id="3" name="Content Placeholder 2"/>
          <p:cNvSpPr>
            <a:spLocks noGrp="1"/>
          </p:cNvSpPr>
          <p:nvPr>
            <p:ph idx="1"/>
          </p:nvPr>
        </p:nvSpPr>
        <p:spPr>
          <a:xfrm>
            <a:off x="641646" y="800129"/>
            <a:ext cx="10972087" cy="5327205"/>
          </a:xfrm>
        </p:spPr>
        <p:txBody>
          <a:bodyPr>
            <a:noAutofit/>
          </a:bodyPr>
          <a:lstStyle/>
          <a:p>
            <a:pPr marL="0" indent="0" algn="just">
              <a:lnSpc>
                <a:spcPct val="170000"/>
              </a:lnSpc>
              <a:buNone/>
            </a:pPr>
            <a:r>
              <a:rPr lang="en-US" sz="1600" b="1" dirty="0" smtClean="0"/>
              <a:t>Q: Sustainability-related </a:t>
            </a:r>
            <a:r>
              <a:rPr lang="en-US" sz="1600" b="1" dirty="0"/>
              <a:t>terms are constantly emerging</a:t>
            </a:r>
            <a:r>
              <a:rPr lang="en-US" sz="1600" b="1" dirty="0" smtClean="0"/>
              <a:t>, resulting </a:t>
            </a:r>
            <a:r>
              <a:rPr lang="en-US" sz="1600" b="1" dirty="0"/>
              <a:t>in different definitions across jurisdictions</a:t>
            </a:r>
            <a:r>
              <a:rPr lang="en-US" sz="1600" b="1" dirty="0" smtClean="0"/>
              <a:t>. There </a:t>
            </a:r>
            <a:r>
              <a:rPr lang="en-US" sz="1600" b="1" dirty="0"/>
              <a:t>is a lack of common understanding </a:t>
            </a:r>
            <a:r>
              <a:rPr lang="en-US" sz="1600" b="1" dirty="0" smtClean="0"/>
              <a:t>or transparency</a:t>
            </a:r>
            <a:r>
              <a:rPr lang="en-US" sz="1600" b="1" dirty="0"/>
              <a:t>, for example, about what is meant </a:t>
            </a:r>
            <a:r>
              <a:rPr lang="en-US" sz="1600" b="1" dirty="0" smtClean="0"/>
              <a:t>by “</a:t>
            </a:r>
            <a:r>
              <a:rPr lang="en-US" sz="1600" b="1" dirty="0"/>
              <a:t>sustainable investment” and “sustainability risks.” </a:t>
            </a:r>
            <a:r>
              <a:rPr lang="en-US" sz="1600" b="1" dirty="0" smtClean="0"/>
              <a:t>The descriptors </a:t>
            </a:r>
            <a:r>
              <a:rPr lang="en-US" sz="1600" b="1" dirty="0"/>
              <a:t>for sustainability performance metrics (e.g</a:t>
            </a:r>
            <a:r>
              <a:rPr lang="en-US" sz="1600" b="1" dirty="0" smtClean="0"/>
              <a:t>., “</a:t>
            </a:r>
            <a:r>
              <a:rPr lang="en-US" sz="1600" b="1" dirty="0"/>
              <a:t>green” or “ethical”) are not yet standardized or defined</a:t>
            </a:r>
            <a:r>
              <a:rPr lang="en-US" sz="1600" b="1" dirty="0" smtClean="0"/>
              <a:t>. These </a:t>
            </a:r>
            <a:r>
              <a:rPr lang="en-US" sz="1600" b="1" dirty="0"/>
              <a:t>inconsistencies present challenges in </a:t>
            </a:r>
            <a:r>
              <a:rPr lang="en-US" sz="1600" b="1" dirty="0" smtClean="0"/>
              <a:t>providing transparent </a:t>
            </a:r>
            <a:r>
              <a:rPr lang="en-US" sz="1600" b="1" dirty="0"/>
              <a:t>and reliable sustainability information. </a:t>
            </a:r>
            <a:r>
              <a:rPr lang="en-US" sz="1600" b="1" dirty="0" smtClean="0"/>
              <a:t>What guidance </a:t>
            </a:r>
            <a:r>
              <a:rPr lang="en-US" sz="1600" b="1" dirty="0"/>
              <a:t>does the Code provide to address this matter?</a:t>
            </a:r>
          </a:p>
          <a:p>
            <a:pPr marL="0" indent="0" algn="just">
              <a:lnSpc>
                <a:spcPct val="170000"/>
              </a:lnSpc>
              <a:buNone/>
            </a:pPr>
            <a:r>
              <a:rPr lang="en-US" sz="1600" b="1" dirty="0"/>
              <a:t>A.</a:t>
            </a:r>
            <a:r>
              <a:rPr lang="en-US" sz="1600" dirty="0"/>
              <a:t> The Code does not explicitly deal with this matter. However</a:t>
            </a:r>
            <a:r>
              <a:rPr lang="en-US" sz="1600" dirty="0" smtClean="0"/>
              <a:t>, the </a:t>
            </a:r>
            <a:r>
              <a:rPr lang="en-US" sz="1600" dirty="0"/>
              <a:t>overarching requirements, including the </a:t>
            </a:r>
            <a:r>
              <a:rPr lang="en-US" sz="1600" dirty="0" smtClean="0"/>
              <a:t>fundamental principles </a:t>
            </a:r>
            <a:r>
              <a:rPr lang="en-US" sz="1600" dirty="0"/>
              <a:t>and the conceptual framework, apply. </a:t>
            </a:r>
            <a:r>
              <a:rPr lang="en-US" sz="1600" dirty="0" smtClean="0"/>
              <a:t>Application of </a:t>
            </a:r>
            <a:r>
              <a:rPr lang="en-US" sz="1600" dirty="0"/>
              <a:t>the conceptual framework would lead the </a:t>
            </a:r>
            <a:r>
              <a:rPr lang="en-US" sz="1600" dirty="0" smtClean="0"/>
              <a:t>professional accountant </a:t>
            </a:r>
            <a:r>
              <a:rPr lang="en-US" sz="1600" dirty="0"/>
              <a:t>to </a:t>
            </a:r>
            <a:r>
              <a:rPr lang="en-US" sz="1600" b="1" dirty="0"/>
              <a:t>exercise professional judgment and use </a:t>
            </a:r>
            <a:r>
              <a:rPr lang="en-US" sz="1600" b="1" dirty="0" smtClean="0"/>
              <a:t>the reasonable </a:t>
            </a:r>
            <a:r>
              <a:rPr lang="en-US" sz="1600" b="1" dirty="0"/>
              <a:t>and informed third-party test in deciding on </a:t>
            </a:r>
            <a:r>
              <a:rPr lang="en-US" sz="1600" b="1" dirty="0" smtClean="0"/>
              <a:t>which terms </a:t>
            </a:r>
            <a:r>
              <a:rPr lang="en-US" sz="1600" b="1" dirty="0"/>
              <a:t>are fit for purpose</a:t>
            </a:r>
            <a:r>
              <a:rPr lang="en-US" sz="1600" dirty="0"/>
              <a:t>. In the case of the preparation </a:t>
            </a:r>
            <a:r>
              <a:rPr lang="en-US" sz="1600" dirty="0" smtClean="0"/>
              <a:t>and presentation </a:t>
            </a:r>
            <a:r>
              <a:rPr lang="en-US" sz="1600" dirty="0"/>
              <a:t>of sustainability information, the Code calls </a:t>
            </a:r>
            <a:r>
              <a:rPr lang="en-US" sz="1600" dirty="0" smtClean="0"/>
              <a:t>for professional </a:t>
            </a:r>
            <a:r>
              <a:rPr lang="en-US" sz="1600" dirty="0"/>
              <a:t>accountants to exercise professional </a:t>
            </a:r>
            <a:r>
              <a:rPr lang="en-US" sz="1600" dirty="0" smtClean="0"/>
              <a:t>judgment to </a:t>
            </a:r>
            <a:r>
              <a:rPr lang="en-US" sz="1600" dirty="0"/>
              <a:t>describe clearly the true nature of the underlying </a:t>
            </a:r>
            <a:r>
              <a:rPr lang="en-US" sz="1600" dirty="0" smtClean="0"/>
              <a:t>business transaction </a:t>
            </a:r>
            <a:r>
              <a:rPr lang="en-US" sz="1600" dirty="0"/>
              <a:t>or activity (paragraph R220.4 (c</a:t>
            </a:r>
            <a:r>
              <a:rPr lang="en-US" sz="1600" dirty="0" smtClean="0"/>
              <a:t>)). In </a:t>
            </a:r>
            <a:r>
              <a:rPr lang="en-US" sz="1600" dirty="0"/>
              <a:t>exercising judgments about the appropriate term to use </a:t>
            </a:r>
            <a:r>
              <a:rPr lang="en-US" sz="1600" dirty="0" smtClean="0"/>
              <a:t>in a </a:t>
            </a:r>
            <a:r>
              <a:rPr lang="en-US" sz="1600" dirty="0"/>
              <a:t>sustainability report, it is relevant to consider the </a:t>
            </a:r>
            <a:r>
              <a:rPr lang="en-US" sz="1600" b="1" dirty="0"/>
              <a:t>purpose</a:t>
            </a:r>
            <a:r>
              <a:rPr lang="en-US" sz="1600" b="1" dirty="0" smtClean="0"/>
              <a:t>, context</a:t>
            </a:r>
            <a:r>
              <a:rPr lang="en-US" sz="1600" b="1" dirty="0"/>
              <a:t>, and audience of the </a:t>
            </a:r>
            <a:r>
              <a:rPr lang="en-US" sz="1600" b="1" dirty="0" smtClean="0"/>
              <a:t>report</a:t>
            </a:r>
            <a:r>
              <a:rPr lang="en-US" sz="1600" dirty="0" smtClean="0"/>
              <a:t>.</a:t>
            </a:r>
          </a:p>
          <a:p>
            <a:pPr marL="0" indent="0" algn="just">
              <a:lnSpc>
                <a:spcPct val="170000"/>
              </a:lnSpc>
              <a:buNone/>
            </a:pPr>
            <a:endParaRPr lang="en-US" sz="1600" dirty="0"/>
          </a:p>
          <a:p>
            <a:pPr marL="0" indent="0" algn="just">
              <a:lnSpc>
                <a:spcPct val="170000"/>
              </a:lnSpc>
              <a:buNone/>
            </a:pPr>
            <a:endParaRPr lang="en-US" sz="1600" dirty="0"/>
          </a:p>
        </p:txBody>
      </p:sp>
    </p:spTree>
    <p:extLst>
      <p:ext uri="{BB962C8B-B14F-4D97-AF65-F5344CB8AC3E}">
        <p14:creationId xmlns:p14="http://schemas.microsoft.com/office/powerpoint/2010/main" val="469283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002" y="202755"/>
            <a:ext cx="10515600" cy="711645"/>
          </a:xfrm>
        </p:spPr>
        <p:txBody>
          <a:bodyPr>
            <a:normAutofit/>
          </a:bodyPr>
          <a:lstStyle/>
          <a:p>
            <a:r>
              <a:rPr lang="en-US" sz="3600" dirty="0" smtClean="0"/>
              <a:t>Specific ethical issues: IESBA Staff questions &amp; Answers</a:t>
            </a:r>
            <a:endParaRPr lang="en-US" sz="3600" dirty="0"/>
          </a:p>
        </p:txBody>
      </p:sp>
      <p:sp>
        <p:nvSpPr>
          <p:cNvPr id="3" name="Content Placeholder 2"/>
          <p:cNvSpPr>
            <a:spLocks noGrp="1"/>
          </p:cNvSpPr>
          <p:nvPr>
            <p:ph idx="1"/>
          </p:nvPr>
        </p:nvSpPr>
        <p:spPr>
          <a:xfrm>
            <a:off x="667284" y="914400"/>
            <a:ext cx="10989180" cy="5404118"/>
          </a:xfrm>
        </p:spPr>
        <p:txBody>
          <a:bodyPr>
            <a:noAutofit/>
          </a:bodyPr>
          <a:lstStyle/>
          <a:p>
            <a:pPr marL="0" indent="0" algn="just">
              <a:lnSpc>
                <a:spcPct val="170000"/>
              </a:lnSpc>
              <a:buNone/>
            </a:pPr>
            <a:r>
              <a:rPr lang="en-US" sz="1600" b="1" dirty="0" smtClean="0"/>
              <a:t>Q: Making </a:t>
            </a:r>
            <a:r>
              <a:rPr lang="en-US" sz="1600" b="1" dirty="0"/>
              <a:t>misleading or inaccurate claims about </a:t>
            </a:r>
            <a:r>
              <a:rPr lang="en-US" sz="1600" b="1" dirty="0" smtClean="0"/>
              <a:t>the sustainability </a:t>
            </a:r>
            <a:r>
              <a:rPr lang="en-US" sz="1600" b="1" dirty="0"/>
              <a:t>performance of an investment </a:t>
            </a:r>
            <a:r>
              <a:rPr lang="en-US" sz="1600" b="1" dirty="0" smtClean="0"/>
              <a:t>without providing </a:t>
            </a:r>
            <a:r>
              <a:rPr lang="en-US" sz="1600" b="1" dirty="0"/>
              <a:t>evidence for the claims is another form </a:t>
            </a:r>
            <a:r>
              <a:rPr lang="en-US" sz="1600" b="1" dirty="0" smtClean="0"/>
              <a:t>of </a:t>
            </a:r>
            <a:r>
              <a:rPr lang="en-US" sz="1600" b="1" dirty="0" err="1" smtClean="0"/>
              <a:t>greenwashing</a:t>
            </a:r>
            <a:r>
              <a:rPr lang="en-US" sz="1600" b="1" dirty="0"/>
              <a:t>. </a:t>
            </a:r>
            <a:r>
              <a:rPr lang="en-US" sz="1600" b="1" dirty="0" smtClean="0"/>
              <a:t>Does </a:t>
            </a:r>
            <a:r>
              <a:rPr lang="en-US" sz="1600" b="1" dirty="0"/>
              <a:t>the </a:t>
            </a:r>
            <a:r>
              <a:rPr lang="en-US" sz="1600" b="1" dirty="0" smtClean="0"/>
              <a:t>professional accountant </a:t>
            </a:r>
            <a:r>
              <a:rPr lang="en-US" sz="1600" b="1" dirty="0"/>
              <a:t>have any responsibility to verify </a:t>
            </a:r>
            <a:r>
              <a:rPr lang="en-US" sz="1600" b="1" dirty="0" smtClean="0"/>
              <a:t>the sustainability </a:t>
            </a:r>
            <a:r>
              <a:rPr lang="en-US" sz="1600" b="1" dirty="0"/>
              <a:t>information or performance?</a:t>
            </a:r>
          </a:p>
          <a:p>
            <a:pPr marL="0" indent="0" algn="just">
              <a:lnSpc>
                <a:spcPct val="170000"/>
              </a:lnSpc>
              <a:buNone/>
            </a:pPr>
            <a:r>
              <a:rPr lang="en-US" sz="1600" b="1" dirty="0"/>
              <a:t>A</a:t>
            </a:r>
            <a:r>
              <a:rPr lang="en-US" sz="1600" dirty="0"/>
              <a:t>. Yes. The application of the conceptual framework calls </a:t>
            </a:r>
            <a:r>
              <a:rPr lang="en-US" sz="1600" dirty="0" smtClean="0"/>
              <a:t>for professional </a:t>
            </a:r>
            <a:r>
              <a:rPr lang="en-US" sz="1600" dirty="0"/>
              <a:t>accountants </a:t>
            </a:r>
            <a:r>
              <a:rPr lang="en-US" sz="1600" b="1" u="sng" dirty="0"/>
              <a:t>not to accept the </a:t>
            </a:r>
            <a:r>
              <a:rPr lang="en-US" sz="1600" b="1" u="sng" dirty="0" smtClean="0"/>
              <a:t>sustainability information </a:t>
            </a:r>
            <a:r>
              <a:rPr lang="en-US" sz="1600" b="1" u="sng" dirty="0"/>
              <a:t>at face-value – the Code requires them to have </a:t>
            </a:r>
            <a:r>
              <a:rPr lang="en-US" sz="1600" b="1" u="sng" dirty="0" smtClean="0"/>
              <a:t>an inquiring </a:t>
            </a:r>
            <a:r>
              <a:rPr lang="en-US" sz="1600" b="1" u="sng" dirty="0"/>
              <a:t>mind </a:t>
            </a:r>
            <a:r>
              <a:rPr lang="en-US" sz="1600" dirty="0"/>
              <a:t>(paragraph R120.5(a)). This involves: (</a:t>
            </a:r>
            <a:r>
              <a:rPr lang="en-US" sz="1600" dirty="0" smtClean="0"/>
              <a:t>paragraph 120.5 </a:t>
            </a:r>
            <a:r>
              <a:rPr lang="en-US" sz="1600" dirty="0"/>
              <a:t>A1)</a:t>
            </a:r>
          </a:p>
          <a:p>
            <a:pPr marL="0" indent="0" algn="just">
              <a:lnSpc>
                <a:spcPct val="170000"/>
              </a:lnSpc>
              <a:buNone/>
            </a:pPr>
            <a:r>
              <a:rPr lang="en-US" sz="1600" dirty="0"/>
              <a:t>(a) Considering the source, relevance and sufficiency of </a:t>
            </a:r>
            <a:r>
              <a:rPr lang="en-US" sz="1600" dirty="0" smtClean="0"/>
              <a:t>the information </a:t>
            </a:r>
            <a:r>
              <a:rPr lang="en-US" sz="1600" dirty="0"/>
              <a:t>obtained, taking into account the nature</a:t>
            </a:r>
            <a:r>
              <a:rPr lang="en-US" sz="1600" dirty="0" smtClean="0"/>
              <a:t>, scope </a:t>
            </a:r>
            <a:r>
              <a:rPr lang="en-US" sz="1600" dirty="0"/>
              <a:t>and outputs of the professional activity </a:t>
            </a:r>
            <a:r>
              <a:rPr lang="en-US" sz="1600" dirty="0" smtClean="0"/>
              <a:t>being undertaken</a:t>
            </a:r>
            <a:r>
              <a:rPr lang="en-US" sz="1600" dirty="0"/>
              <a:t>; and</a:t>
            </a:r>
          </a:p>
          <a:p>
            <a:pPr marL="0" indent="0" algn="just">
              <a:lnSpc>
                <a:spcPct val="170000"/>
              </a:lnSpc>
              <a:buNone/>
            </a:pPr>
            <a:r>
              <a:rPr lang="en-US" sz="1600" dirty="0"/>
              <a:t>(b) Being open </a:t>
            </a:r>
            <a:r>
              <a:rPr lang="en-US" sz="1600" dirty="0" smtClean="0"/>
              <a:t>and </a:t>
            </a:r>
            <a:r>
              <a:rPr lang="en-US" sz="1600" dirty="0"/>
              <a:t>alert to a need for further investigation </a:t>
            </a:r>
            <a:r>
              <a:rPr lang="en-US" sz="1600" dirty="0" smtClean="0"/>
              <a:t>or other </a:t>
            </a:r>
            <a:r>
              <a:rPr lang="en-US" sz="1600" dirty="0"/>
              <a:t>action</a:t>
            </a:r>
            <a:r>
              <a:rPr lang="en-US" sz="1600" dirty="0" smtClean="0"/>
              <a:t>.</a:t>
            </a:r>
          </a:p>
          <a:p>
            <a:pPr marL="0" indent="0" algn="just">
              <a:lnSpc>
                <a:spcPct val="170000"/>
              </a:lnSpc>
              <a:buNone/>
            </a:pPr>
            <a:r>
              <a:rPr lang="en-US" sz="1600" dirty="0"/>
              <a:t>The Code provides guidance to assist professional </a:t>
            </a:r>
            <a:r>
              <a:rPr lang="en-US" sz="1600" dirty="0" smtClean="0"/>
              <a:t>accountants in </a:t>
            </a:r>
            <a:r>
              <a:rPr lang="en-US" sz="1600" dirty="0"/>
              <a:t>considering the </a:t>
            </a:r>
            <a:r>
              <a:rPr lang="en-US" sz="1600" b="1" dirty="0"/>
              <a:t>source, relevance and sufficiency </a:t>
            </a:r>
            <a:r>
              <a:rPr lang="en-US" sz="1600" b="1" dirty="0" smtClean="0"/>
              <a:t>of information </a:t>
            </a:r>
            <a:r>
              <a:rPr lang="en-US" sz="1600" dirty="0"/>
              <a:t>obtained</a:t>
            </a:r>
            <a:r>
              <a:rPr lang="en-US" sz="1600" dirty="0" smtClean="0"/>
              <a:t>. </a:t>
            </a:r>
            <a:r>
              <a:rPr lang="en-US" sz="1600" dirty="0"/>
              <a:t>In applying an inquiring mind, professional accountants </a:t>
            </a:r>
            <a:r>
              <a:rPr lang="en-US" sz="1600" dirty="0" smtClean="0"/>
              <a:t>should consider </a:t>
            </a:r>
            <a:r>
              <a:rPr lang="en-US" sz="1600" dirty="0"/>
              <a:t>whether the sustainability information </a:t>
            </a:r>
            <a:r>
              <a:rPr lang="en-US" sz="1600" dirty="0" smtClean="0"/>
              <a:t>presented is </a:t>
            </a:r>
            <a:r>
              <a:rPr lang="en-US" sz="1600" dirty="0"/>
              <a:t>substantiated</a:t>
            </a:r>
            <a:r>
              <a:rPr lang="en-US" sz="1600" dirty="0" smtClean="0"/>
              <a:t>.</a:t>
            </a:r>
          </a:p>
        </p:txBody>
      </p:sp>
    </p:spTree>
    <p:extLst>
      <p:ext uri="{BB962C8B-B14F-4D97-AF65-F5344CB8AC3E}">
        <p14:creationId xmlns:p14="http://schemas.microsoft.com/office/powerpoint/2010/main" val="504426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40728"/>
          </a:xfrm>
        </p:spPr>
        <p:txBody>
          <a:bodyPr>
            <a:normAutofit fontScale="90000"/>
          </a:bodyPr>
          <a:lstStyle/>
          <a:p>
            <a:r>
              <a:rPr lang="en-US" dirty="0" smtClean="0"/>
              <a:t>Why Sustainability Reporting is needed</a:t>
            </a:r>
            <a:endParaRPr lang="en-US" dirty="0"/>
          </a:p>
        </p:txBody>
      </p:sp>
      <p:sp>
        <p:nvSpPr>
          <p:cNvPr id="3" name="Content Placeholder 2"/>
          <p:cNvSpPr>
            <a:spLocks noGrp="1"/>
          </p:cNvSpPr>
          <p:nvPr>
            <p:ph idx="1"/>
          </p:nvPr>
        </p:nvSpPr>
        <p:spPr>
          <a:xfrm>
            <a:off x="838200" y="1022320"/>
            <a:ext cx="10515600" cy="5122106"/>
          </a:xfrm>
        </p:spPr>
        <p:txBody>
          <a:bodyPr>
            <a:noAutofit/>
          </a:bodyPr>
          <a:lstStyle/>
          <a:p>
            <a:pPr marL="0" indent="0" algn="just">
              <a:lnSpc>
                <a:spcPct val="150000"/>
              </a:lnSpc>
              <a:buNone/>
            </a:pPr>
            <a:r>
              <a:rPr lang="en-US" sz="1800" dirty="0" smtClean="0"/>
              <a:t>In </a:t>
            </a:r>
            <a:r>
              <a:rPr lang="en-US" sz="1800" dirty="0"/>
              <a:t>recent years, investors have been increasingly focused on information that </a:t>
            </a:r>
            <a:r>
              <a:rPr lang="en-US" sz="1800" dirty="0" smtClean="0"/>
              <a:t>provides a </a:t>
            </a:r>
            <a:r>
              <a:rPr lang="en-US" sz="1800" dirty="0"/>
              <a:t>better understanding of a company’s long-term value creation and enables them </a:t>
            </a:r>
            <a:r>
              <a:rPr lang="en-US" sz="1800" dirty="0" smtClean="0"/>
              <a:t>to allocate </a:t>
            </a:r>
            <a:r>
              <a:rPr lang="en-US" sz="1800" dirty="0"/>
              <a:t>capital to businesses they perceive as being more sustainable. Financial </a:t>
            </a:r>
            <a:r>
              <a:rPr lang="en-US" sz="1800" dirty="0" smtClean="0"/>
              <a:t>markets have </a:t>
            </a:r>
            <a:r>
              <a:rPr lang="en-US" sz="1800" dirty="0"/>
              <a:t>seen accelerated growth in the disclosure of sustainability information</a:t>
            </a:r>
            <a:r>
              <a:rPr lang="en-US" sz="1800" dirty="0" smtClean="0"/>
              <a:t>. More importantly, stakeholders </a:t>
            </a:r>
            <a:r>
              <a:rPr lang="en-US" sz="1800" b="1" i="1" dirty="0" smtClean="0"/>
              <a:t>not </a:t>
            </a:r>
            <a:r>
              <a:rPr lang="en-US" sz="1800" b="1" i="1" dirty="0"/>
              <a:t>only </a:t>
            </a:r>
            <a:r>
              <a:rPr lang="en-US" sz="1800" b="1" i="1" dirty="0" smtClean="0"/>
              <a:t>want to see what </a:t>
            </a:r>
            <a:r>
              <a:rPr lang="en-US" sz="1800" b="1" i="1" dirty="0"/>
              <a:t>you </a:t>
            </a:r>
            <a:r>
              <a:rPr lang="en-US" sz="1800" b="1" i="1" dirty="0" smtClean="0"/>
              <a:t>have achieved</a:t>
            </a:r>
            <a:r>
              <a:rPr lang="en-US" sz="1800" b="1" i="1" dirty="0"/>
              <a:t>, </a:t>
            </a:r>
            <a:r>
              <a:rPr lang="en-US" sz="1800" b="1" i="1" dirty="0" smtClean="0"/>
              <a:t>they also want to know how </a:t>
            </a:r>
            <a:r>
              <a:rPr lang="en-US" sz="1800" b="1" i="1" dirty="0"/>
              <a:t>you </a:t>
            </a:r>
            <a:r>
              <a:rPr lang="en-US" sz="1800" b="1" i="1" dirty="0" smtClean="0"/>
              <a:t>achieved.</a:t>
            </a:r>
            <a:endParaRPr lang="en-US" sz="1800" b="1" i="1" dirty="0"/>
          </a:p>
          <a:p>
            <a:pPr algn="just">
              <a:lnSpc>
                <a:spcPct val="150000"/>
              </a:lnSpc>
            </a:pPr>
            <a:r>
              <a:rPr lang="en-US" sz="1800" dirty="0" smtClean="0"/>
              <a:t>Stakeholders expectation</a:t>
            </a:r>
          </a:p>
          <a:p>
            <a:pPr algn="just">
              <a:lnSpc>
                <a:spcPct val="150000"/>
              </a:lnSpc>
            </a:pPr>
            <a:r>
              <a:rPr lang="en-US" sz="1800" dirty="0" smtClean="0"/>
              <a:t>Building trust and confidence on business</a:t>
            </a:r>
          </a:p>
          <a:p>
            <a:pPr algn="just">
              <a:lnSpc>
                <a:spcPct val="150000"/>
              </a:lnSpc>
            </a:pPr>
            <a:r>
              <a:rPr lang="en-US" sz="1800" dirty="0" smtClean="0"/>
              <a:t>Bringing transparency</a:t>
            </a:r>
          </a:p>
          <a:p>
            <a:pPr algn="just">
              <a:lnSpc>
                <a:spcPct val="150000"/>
              </a:lnSpc>
            </a:pPr>
            <a:r>
              <a:rPr lang="en-US" sz="1800" dirty="0" smtClean="0"/>
              <a:t>Managing risk and creating resilience </a:t>
            </a:r>
          </a:p>
          <a:p>
            <a:pPr algn="just">
              <a:lnSpc>
                <a:spcPct val="150000"/>
              </a:lnSpc>
            </a:pPr>
            <a:r>
              <a:rPr lang="en-US" sz="1800" dirty="0" smtClean="0"/>
              <a:t>Enhance corporate value</a:t>
            </a:r>
          </a:p>
          <a:p>
            <a:pPr algn="just">
              <a:lnSpc>
                <a:spcPct val="150000"/>
              </a:lnSpc>
            </a:pPr>
            <a:r>
              <a:rPr lang="en-US" sz="1800" dirty="0" smtClean="0"/>
              <a:t>Compliance with regulation</a:t>
            </a:r>
            <a:endParaRPr lang="en-US" sz="1800" dirty="0"/>
          </a:p>
        </p:txBody>
      </p:sp>
    </p:spTree>
    <p:extLst>
      <p:ext uri="{BB962C8B-B14F-4D97-AF65-F5344CB8AC3E}">
        <p14:creationId xmlns:p14="http://schemas.microsoft.com/office/powerpoint/2010/main" val="42012438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002" y="202755"/>
            <a:ext cx="10515600" cy="711645"/>
          </a:xfrm>
        </p:spPr>
        <p:txBody>
          <a:bodyPr>
            <a:normAutofit/>
          </a:bodyPr>
          <a:lstStyle/>
          <a:p>
            <a:r>
              <a:rPr lang="en-US" sz="3600" b="1" dirty="0" smtClean="0"/>
              <a:t>Specific ethical issues: IESBA Staff questions &amp; Answers</a:t>
            </a:r>
            <a:endParaRPr lang="en-US" sz="3600" b="1" dirty="0"/>
          </a:p>
        </p:txBody>
      </p:sp>
      <p:sp>
        <p:nvSpPr>
          <p:cNvPr id="3" name="Content Placeholder 2"/>
          <p:cNvSpPr>
            <a:spLocks noGrp="1"/>
          </p:cNvSpPr>
          <p:nvPr>
            <p:ph idx="1"/>
          </p:nvPr>
        </p:nvSpPr>
        <p:spPr>
          <a:xfrm>
            <a:off x="667284" y="1013774"/>
            <a:ext cx="10989180" cy="5404118"/>
          </a:xfrm>
        </p:spPr>
        <p:txBody>
          <a:bodyPr>
            <a:noAutofit/>
          </a:bodyPr>
          <a:lstStyle/>
          <a:p>
            <a:pPr marL="0" indent="0" algn="just">
              <a:lnSpc>
                <a:spcPct val="170000"/>
              </a:lnSpc>
              <a:buNone/>
            </a:pPr>
            <a:r>
              <a:rPr lang="en-US" sz="1600" b="1" dirty="0" smtClean="0"/>
              <a:t>Q: ESG </a:t>
            </a:r>
            <a:r>
              <a:rPr lang="en-US" sz="1600" b="1" dirty="0"/>
              <a:t>metrics can be broadly categorized as </a:t>
            </a:r>
            <a:r>
              <a:rPr lang="en-US" sz="1600" b="1" dirty="0" smtClean="0"/>
              <a:t>point in time measurements</a:t>
            </a:r>
            <a:r>
              <a:rPr lang="en-US" sz="1600" b="1" dirty="0"/>
              <a:t>. Different timing of </a:t>
            </a:r>
            <a:r>
              <a:rPr lang="en-US" sz="1600" b="1" dirty="0" smtClean="0"/>
              <a:t>measurement and </a:t>
            </a:r>
            <a:r>
              <a:rPr lang="en-US" sz="1600" b="1" dirty="0"/>
              <a:t>disclosure of ESG data can lead to </a:t>
            </a:r>
            <a:r>
              <a:rPr lang="en-US" sz="1600" b="1" dirty="0" smtClean="0"/>
              <a:t>inconsistency in </a:t>
            </a:r>
            <a:r>
              <a:rPr lang="en-US" sz="1600" b="1" dirty="0"/>
              <a:t>the presentation of the information and make </a:t>
            </a:r>
            <a:r>
              <a:rPr lang="en-US" sz="1600" b="1" dirty="0" smtClean="0"/>
              <a:t>it difficult </a:t>
            </a:r>
            <a:r>
              <a:rPr lang="en-US" sz="1600" b="1" dirty="0"/>
              <a:t>to compare advancement in ESG goals. Does </a:t>
            </a:r>
            <a:r>
              <a:rPr lang="en-US" sz="1600" b="1" dirty="0" smtClean="0"/>
              <a:t>the Code </a:t>
            </a:r>
            <a:r>
              <a:rPr lang="en-US" sz="1600" b="1" dirty="0"/>
              <a:t>provide guidance in relation to the timing of </a:t>
            </a:r>
            <a:r>
              <a:rPr lang="en-US" sz="1600" b="1" dirty="0" smtClean="0"/>
              <a:t>the measurement </a:t>
            </a:r>
            <a:r>
              <a:rPr lang="en-US" sz="1600" b="1" dirty="0"/>
              <a:t>or disclosure of sustainability </a:t>
            </a:r>
            <a:r>
              <a:rPr lang="en-US" sz="1600" b="1" dirty="0" smtClean="0"/>
              <a:t>information?</a:t>
            </a:r>
            <a:endParaRPr lang="en-US" sz="1600" b="1" dirty="0"/>
          </a:p>
          <a:p>
            <a:pPr marL="0" indent="0" algn="just">
              <a:lnSpc>
                <a:spcPct val="170000"/>
              </a:lnSpc>
              <a:buNone/>
            </a:pPr>
            <a:r>
              <a:rPr lang="en-US" sz="1600" b="1" dirty="0" smtClean="0"/>
              <a:t>A:</a:t>
            </a:r>
            <a:r>
              <a:rPr lang="en-US" sz="1600" dirty="0" smtClean="0"/>
              <a:t> The </a:t>
            </a:r>
            <a:r>
              <a:rPr lang="en-US" sz="1600" dirty="0"/>
              <a:t>Code does not specify the point in time at which </a:t>
            </a:r>
            <a:r>
              <a:rPr lang="en-US" sz="1600" dirty="0" smtClean="0"/>
              <a:t>ESG measurements </a:t>
            </a:r>
            <a:r>
              <a:rPr lang="en-US" sz="1600" dirty="0"/>
              <a:t>should be taken or disclosed, or how often </a:t>
            </a:r>
            <a:r>
              <a:rPr lang="en-US" sz="1600" dirty="0" smtClean="0"/>
              <a:t>to do </a:t>
            </a:r>
            <a:r>
              <a:rPr lang="en-US" sz="1600" dirty="0"/>
              <a:t>so. However, when preparing and presenting </a:t>
            </a:r>
            <a:r>
              <a:rPr lang="en-US" sz="1600" dirty="0" smtClean="0"/>
              <a:t>sustainability information</a:t>
            </a:r>
            <a:r>
              <a:rPr lang="en-US" sz="1600" dirty="0"/>
              <a:t>, including ESG data, the Code requires that </a:t>
            </a:r>
            <a:r>
              <a:rPr lang="en-US" sz="1600" dirty="0" smtClean="0"/>
              <a:t>a professional </a:t>
            </a:r>
            <a:r>
              <a:rPr lang="en-US" sz="1600" dirty="0"/>
              <a:t>accountant exercise professional judgment </a:t>
            </a:r>
            <a:r>
              <a:rPr lang="en-US" sz="1600" dirty="0" smtClean="0"/>
              <a:t>to classify </a:t>
            </a:r>
            <a:r>
              <a:rPr lang="en-US" sz="1600" dirty="0"/>
              <a:t>and record the information in a timely and </a:t>
            </a:r>
            <a:r>
              <a:rPr lang="en-US" sz="1600" dirty="0" smtClean="0"/>
              <a:t>proper manner </a:t>
            </a:r>
            <a:r>
              <a:rPr lang="en-US" sz="1600" dirty="0"/>
              <a:t>(</a:t>
            </a:r>
            <a:r>
              <a:rPr lang="en-US" sz="1600" dirty="0" smtClean="0"/>
              <a:t>para </a:t>
            </a:r>
            <a:r>
              <a:rPr lang="en-US" sz="1600" dirty="0"/>
              <a:t>R220.4 (c)).</a:t>
            </a:r>
          </a:p>
          <a:p>
            <a:pPr marL="0" indent="0" algn="just">
              <a:lnSpc>
                <a:spcPct val="170000"/>
              </a:lnSpc>
              <a:buNone/>
            </a:pPr>
            <a:r>
              <a:rPr lang="en-US" sz="1600" dirty="0"/>
              <a:t>Furthermore, when there is no relevant reporting framework</a:t>
            </a:r>
            <a:r>
              <a:rPr lang="en-US" sz="1600" dirty="0" smtClean="0"/>
              <a:t>, preparing </a:t>
            </a:r>
            <a:r>
              <a:rPr lang="en-US" sz="1600" dirty="0"/>
              <a:t>or presenting sustainability information might </a:t>
            </a:r>
            <a:r>
              <a:rPr lang="en-US" sz="1600" dirty="0" smtClean="0"/>
              <a:t>require the </a:t>
            </a:r>
            <a:r>
              <a:rPr lang="en-US" sz="1600" dirty="0"/>
              <a:t>exercise of discretion in making professional judgment</a:t>
            </a:r>
            <a:r>
              <a:rPr lang="en-US" sz="1600" dirty="0" smtClean="0"/>
              <a:t>. The </a:t>
            </a:r>
            <a:r>
              <a:rPr lang="en-US" sz="1600" dirty="0"/>
              <a:t>Code prohibits a professional accountant from </a:t>
            </a:r>
            <a:r>
              <a:rPr lang="en-US" sz="1600" dirty="0" smtClean="0"/>
              <a:t>exercising discretion </a:t>
            </a:r>
            <a:r>
              <a:rPr lang="en-US" sz="1600" dirty="0"/>
              <a:t>with the intention of misleading others or </a:t>
            </a:r>
            <a:r>
              <a:rPr lang="en-US" sz="1600" dirty="0" smtClean="0"/>
              <a:t>influencing contractual </a:t>
            </a:r>
            <a:r>
              <a:rPr lang="en-US" sz="1600" dirty="0"/>
              <a:t>or regulatory outcomes inappropriately (</a:t>
            </a:r>
            <a:r>
              <a:rPr lang="en-US" sz="1600" dirty="0" smtClean="0"/>
              <a:t>paragraph R220.5).</a:t>
            </a:r>
          </a:p>
          <a:p>
            <a:pPr marL="0" indent="0" algn="just">
              <a:lnSpc>
                <a:spcPct val="170000"/>
              </a:lnSpc>
              <a:buNone/>
            </a:pPr>
            <a:r>
              <a:rPr lang="en-US" sz="1600" dirty="0"/>
              <a:t>Consequently, professional accountants should not choose </a:t>
            </a:r>
            <a:r>
              <a:rPr lang="en-US" sz="1600" dirty="0" smtClean="0"/>
              <a:t>the timing </a:t>
            </a:r>
            <a:r>
              <a:rPr lang="en-US" sz="1600" dirty="0"/>
              <a:t>of disclosure of the sustainability data to achieve a </a:t>
            </a:r>
            <a:r>
              <a:rPr lang="en-US" sz="1600" dirty="0" smtClean="0"/>
              <a:t>more favorable </a:t>
            </a:r>
            <a:r>
              <a:rPr lang="en-US" sz="1600" dirty="0"/>
              <a:t>presentation or better outcome</a:t>
            </a:r>
            <a:r>
              <a:rPr lang="en-US" sz="1600" dirty="0" smtClean="0"/>
              <a:t>.</a:t>
            </a:r>
            <a:endParaRPr lang="en-US" sz="1600" b="1" dirty="0" smtClean="0"/>
          </a:p>
        </p:txBody>
      </p:sp>
    </p:spTree>
    <p:extLst>
      <p:ext uri="{BB962C8B-B14F-4D97-AF65-F5344CB8AC3E}">
        <p14:creationId xmlns:p14="http://schemas.microsoft.com/office/powerpoint/2010/main" val="3787612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002" y="202755"/>
            <a:ext cx="10515600" cy="711645"/>
          </a:xfrm>
        </p:spPr>
        <p:txBody>
          <a:bodyPr>
            <a:normAutofit/>
          </a:bodyPr>
          <a:lstStyle/>
          <a:p>
            <a:r>
              <a:rPr lang="en-US" sz="3600" dirty="0" smtClean="0"/>
              <a:t>Specific ethical issues: IESBA Staff questions &amp; Answers</a:t>
            </a:r>
            <a:endParaRPr lang="en-US" sz="3600" dirty="0"/>
          </a:p>
        </p:txBody>
      </p:sp>
      <p:sp>
        <p:nvSpPr>
          <p:cNvPr id="3" name="Content Placeholder 2"/>
          <p:cNvSpPr>
            <a:spLocks noGrp="1"/>
          </p:cNvSpPr>
          <p:nvPr>
            <p:ph idx="1"/>
          </p:nvPr>
        </p:nvSpPr>
        <p:spPr>
          <a:xfrm>
            <a:off x="667284" y="1013774"/>
            <a:ext cx="10989180" cy="5404118"/>
          </a:xfrm>
        </p:spPr>
        <p:txBody>
          <a:bodyPr>
            <a:noAutofit/>
          </a:bodyPr>
          <a:lstStyle/>
          <a:p>
            <a:pPr marL="0" indent="0" algn="just">
              <a:lnSpc>
                <a:spcPct val="170000"/>
              </a:lnSpc>
              <a:buNone/>
            </a:pPr>
            <a:r>
              <a:rPr lang="en-US" sz="1600" b="1" dirty="0" smtClean="0"/>
              <a:t>Q: There </a:t>
            </a:r>
            <a:r>
              <a:rPr lang="en-US" sz="1600" b="1" dirty="0"/>
              <a:t>is a great deal of pressure to meet ESG goals </a:t>
            </a:r>
            <a:r>
              <a:rPr lang="en-US" sz="1600" b="1" dirty="0" smtClean="0"/>
              <a:t>in the </a:t>
            </a:r>
            <a:r>
              <a:rPr lang="en-US" sz="1600" b="1" dirty="0"/>
              <a:t>current environment. There are also many </a:t>
            </a:r>
            <a:r>
              <a:rPr lang="en-US" sz="1600" b="1" dirty="0" smtClean="0"/>
              <a:t>incentives and </a:t>
            </a:r>
            <a:r>
              <a:rPr lang="en-US" sz="1600" b="1" dirty="0"/>
              <a:t>opportunities to “cherry-pick” or “</a:t>
            </a:r>
            <a:r>
              <a:rPr lang="en-US" sz="1600" b="1" dirty="0" err="1"/>
              <a:t>greenwash</a:t>
            </a:r>
            <a:r>
              <a:rPr lang="en-US" sz="1600" b="1" dirty="0"/>
              <a:t>” </a:t>
            </a:r>
            <a:r>
              <a:rPr lang="en-US" sz="1600" b="1" dirty="0" smtClean="0"/>
              <a:t>ESG related information</a:t>
            </a:r>
            <a:r>
              <a:rPr lang="en-US" sz="1600" b="1" dirty="0"/>
              <a:t>. Does the Code provide guidance </a:t>
            </a:r>
            <a:r>
              <a:rPr lang="en-US" sz="1600" b="1" dirty="0" smtClean="0"/>
              <a:t>on how </a:t>
            </a:r>
            <a:r>
              <a:rPr lang="en-US" sz="1600" b="1" dirty="0"/>
              <a:t>to deal with such pressure?</a:t>
            </a:r>
          </a:p>
          <a:p>
            <a:pPr marL="0" indent="0" algn="just">
              <a:lnSpc>
                <a:spcPct val="150000"/>
              </a:lnSpc>
              <a:buNone/>
            </a:pPr>
            <a:r>
              <a:rPr lang="en-US" sz="1600" b="1" dirty="0" smtClean="0"/>
              <a:t>A.</a:t>
            </a:r>
            <a:r>
              <a:rPr lang="en-US" sz="1600" dirty="0" smtClean="0"/>
              <a:t> The </a:t>
            </a:r>
            <a:r>
              <a:rPr lang="en-US" sz="1600" dirty="0"/>
              <a:t>Code requires that a professional accountant </a:t>
            </a:r>
            <a:r>
              <a:rPr lang="en-US" sz="1600" dirty="0" smtClean="0"/>
              <a:t>comply with </a:t>
            </a:r>
            <a:r>
              <a:rPr lang="en-US" sz="1600" dirty="0"/>
              <a:t>the principle of integrity. Integrity involves fair dealing</a:t>
            </a:r>
            <a:r>
              <a:rPr lang="en-US" sz="1600" dirty="0" smtClean="0"/>
              <a:t>, truthfulness </a:t>
            </a:r>
            <a:r>
              <a:rPr lang="en-US" sz="1600" dirty="0"/>
              <a:t>and having the strength of character to </a:t>
            </a:r>
            <a:r>
              <a:rPr lang="en-US" sz="1600" dirty="0" smtClean="0"/>
              <a:t>act appropriately</a:t>
            </a:r>
            <a:r>
              <a:rPr lang="en-US" sz="1600" dirty="0"/>
              <a:t>, even when facing pressure to do otherwise </a:t>
            </a:r>
            <a:r>
              <a:rPr lang="en-US" sz="1600" dirty="0" smtClean="0"/>
              <a:t>or when </a:t>
            </a:r>
            <a:r>
              <a:rPr lang="en-US" sz="1600" dirty="0"/>
              <a:t>doing so might </a:t>
            </a:r>
            <a:r>
              <a:rPr lang="en-US" sz="1600" dirty="0" smtClean="0"/>
              <a:t>create </a:t>
            </a:r>
            <a:r>
              <a:rPr lang="en-US" sz="1600" dirty="0"/>
              <a:t>potential adverse personal </a:t>
            </a:r>
            <a:r>
              <a:rPr lang="en-US" sz="1600" dirty="0" smtClean="0"/>
              <a:t>or organizational consequences.</a:t>
            </a:r>
          </a:p>
          <a:p>
            <a:pPr marL="0" indent="0" algn="just">
              <a:lnSpc>
                <a:spcPct val="150000"/>
              </a:lnSpc>
              <a:buNone/>
            </a:pPr>
            <a:endParaRPr lang="en-US" sz="1600" b="1" dirty="0" smtClean="0"/>
          </a:p>
          <a:p>
            <a:pPr marL="0" indent="0" algn="just">
              <a:lnSpc>
                <a:spcPct val="150000"/>
              </a:lnSpc>
              <a:buNone/>
            </a:pPr>
            <a:r>
              <a:rPr lang="en-US" sz="1600" b="1" dirty="0" smtClean="0"/>
              <a:t>Q: Suppose </a:t>
            </a:r>
            <a:r>
              <a:rPr lang="en-US" sz="1600" b="1" dirty="0"/>
              <a:t>a professional accountant prepared </a:t>
            </a:r>
            <a:r>
              <a:rPr lang="en-US" sz="1600" b="1" dirty="0" smtClean="0"/>
              <a:t>a sustainability </a:t>
            </a:r>
            <a:r>
              <a:rPr lang="en-US" sz="1600" b="1" dirty="0"/>
              <a:t>report and subsequently learns </a:t>
            </a:r>
            <a:r>
              <a:rPr lang="en-US" sz="1600" b="1" dirty="0" smtClean="0"/>
              <a:t>that information </a:t>
            </a:r>
            <a:r>
              <a:rPr lang="en-US" sz="1600" b="1" dirty="0"/>
              <a:t>in that report is misleading. In </a:t>
            </a:r>
            <a:r>
              <a:rPr lang="en-US" sz="1600" b="1" dirty="0" smtClean="0"/>
              <a:t>investigating the </a:t>
            </a:r>
            <a:r>
              <a:rPr lang="en-US" sz="1600" b="1" dirty="0"/>
              <a:t>matter, the professional accountant also </a:t>
            </a:r>
            <a:r>
              <a:rPr lang="en-US" sz="1600" b="1" dirty="0" smtClean="0"/>
              <a:t>obtains information </a:t>
            </a:r>
            <a:r>
              <a:rPr lang="en-US" sz="1600" b="1" dirty="0"/>
              <a:t>that suggests there has been </a:t>
            </a:r>
            <a:r>
              <a:rPr lang="en-US" sz="1600" b="1" dirty="0" smtClean="0"/>
              <a:t>non-compliance with </a:t>
            </a:r>
            <a:r>
              <a:rPr lang="en-US" sz="1600" b="1" dirty="0"/>
              <a:t>a particular law or regulation. What is </a:t>
            </a:r>
            <a:r>
              <a:rPr lang="en-US" sz="1600" b="1" dirty="0" smtClean="0"/>
              <a:t>the professional </a:t>
            </a:r>
            <a:r>
              <a:rPr lang="en-US" sz="1600" b="1" dirty="0"/>
              <a:t>accountant’s responsibility under the Code</a:t>
            </a:r>
            <a:r>
              <a:rPr lang="en-US" sz="1600" b="1" dirty="0" smtClean="0"/>
              <a:t>?</a:t>
            </a:r>
          </a:p>
          <a:p>
            <a:pPr marL="0" indent="0" algn="just">
              <a:lnSpc>
                <a:spcPct val="150000"/>
              </a:lnSpc>
              <a:buNone/>
            </a:pPr>
            <a:r>
              <a:rPr lang="en-US" sz="1600" b="1" dirty="0" smtClean="0"/>
              <a:t>A:</a:t>
            </a:r>
            <a:r>
              <a:rPr lang="en-US" sz="1600" dirty="0" smtClean="0"/>
              <a:t> When </a:t>
            </a:r>
            <a:r>
              <a:rPr lang="en-US" sz="1600" dirty="0"/>
              <a:t>a professional accountant knows, or has reason to believe</a:t>
            </a:r>
            <a:r>
              <a:rPr lang="en-US" sz="1600" dirty="0" smtClean="0"/>
              <a:t>, that </a:t>
            </a:r>
            <a:r>
              <a:rPr lang="en-US" sz="1600" dirty="0"/>
              <a:t>the sustainability information they are associated with </a:t>
            </a:r>
            <a:r>
              <a:rPr lang="en-US" sz="1600" dirty="0" smtClean="0"/>
              <a:t>is misleading</a:t>
            </a:r>
            <a:r>
              <a:rPr lang="en-US" sz="1600" dirty="0"/>
              <a:t>, the Code requires the accountant to take </a:t>
            </a:r>
            <a:r>
              <a:rPr lang="en-US" sz="1600" dirty="0" smtClean="0"/>
              <a:t>appropriate actions </a:t>
            </a:r>
            <a:r>
              <a:rPr lang="en-US" sz="1600" dirty="0"/>
              <a:t>to seek to resolve the matter (paragraph R220.8).</a:t>
            </a:r>
            <a:endParaRPr lang="en-US" sz="1600" b="1" dirty="0" smtClean="0"/>
          </a:p>
        </p:txBody>
      </p:sp>
    </p:spTree>
    <p:extLst>
      <p:ext uri="{BB962C8B-B14F-4D97-AF65-F5344CB8AC3E}">
        <p14:creationId xmlns:p14="http://schemas.microsoft.com/office/powerpoint/2010/main" val="3778889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Beginning of a journey. Thank you</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1894" y="2198405"/>
            <a:ext cx="5688211" cy="4267200"/>
          </a:xfrm>
          <a:prstGeom prst="rect">
            <a:avLst/>
          </a:prstGeom>
        </p:spPr>
      </p:pic>
    </p:spTree>
    <p:extLst>
      <p:ext uri="{BB962C8B-B14F-4D97-AF65-F5344CB8AC3E}">
        <p14:creationId xmlns:p14="http://schemas.microsoft.com/office/powerpoint/2010/main" val="35759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102" y="365124"/>
            <a:ext cx="10515600" cy="797103"/>
          </a:xfrm>
        </p:spPr>
        <p:txBody>
          <a:bodyPr/>
          <a:lstStyle/>
          <a:p>
            <a:pPr lvl="0"/>
            <a:r>
              <a:rPr lang="en-US" dirty="0"/>
              <a:t>Stakeholders of sustainability </a:t>
            </a:r>
            <a:r>
              <a:rPr lang="en-US" dirty="0" smtClean="0"/>
              <a:t>reporting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48260742"/>
              </p:ext>
            </p:extLst>
          </p:nvPr>
        </p:nvGraphicFramePr>
        <p:xfrm>
          <a:off x="821109" y="1287239"/>
          <a:ext cx="10515600" cy="51733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5273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189" y="254030"/>
            <a:ext cx="10946450" cy="959473"/>
          </a:xfrm>
        </p:spPr>
        <p:txBody>
          <a:bodyPr/>
          <a:lstStyle/>
          <a:p>
            <a:r>
              <a:rPr lang="en-US" dirty="0" smtClean="0"/>
              <a:t>Evolution of Sustainability Reporting</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40362391"/>
              </p:ext>
            </p:extLst>
          </p:nvPr>
        </p:nvGraphicFramePr>
        <p:xfrm>
          <a:off x="771614" y="1526522"/>
          <a:ext cx="10515600" cy="47717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534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910" y="211302"/>
            <a:ext cx="10515600" cy="754374"/>
          </a:xfrm>
        </p:spPr>
        <p:txBody>
          <a:bodyPr>
            <a:normAutofit/>
          </a:bodyPr>
          <a:lstStyle/>
          <a:p>
            <a:r>
              <a:rPr lang="en-US" sz="3600" b="1" dirty="0"/>
              <a:t>Evolution of Sustainability Reporting</a:t>
            </a:r>
          </a:p>
        </p:txBody>
      </p:sp>
      <p:sp>
        <p:nvSpPr>
          <p:cNvPr id="3" name="Content Placeholder 2"/>
          <p:cNvSpPr>
            <a:spLocks noGrp="1"/>
          </p:cNvSpPr>
          <p:nvPr>
            <p:ph idx="1"/>
          </p:nvPr>
        </p:nvSpPr>
        <p:spPr>
          <a:xfrm>
            <a:off x="658736" y="897310"/>
            <a:ext cx="11057548" cy="5717135"/>
          </a:xfrm>
        </p:spPr>
        <p:txBody>
          <a:bodyPr>
            <a:normAutofit fontScale="92500" lnSpcReduction="20000"/>
          </a:bodyPr>
          <a:lstStyle/>
          <a:p>
            <a:pPr marL="0" indent="0" algn="just">
              <a:lnSpc>
                <a:spcPct val="170000"/>
              </a:lnSpc>
              <a:buNone/>
            </a:pPr>
            <a:r>
              <a:rPr lang="en-US" sz="1800" b="1" dirty="0" smtClean="0"/>
              <a:t>Global Reporting Initiative (GRI)</a:t>
            </a:r>
          </a:p>
          <a:p>
            <a:pPr algn="just">
              <a:lnSpc>
                <a:spcPct val="170000"/>
              </a:lnSpc>
            </a:pPr>
            <a:r>
              <a:rPr lang="en-US" sz="1800" dirty="0" smtClean="0"/>
              <a:t>Established </a:t>
            </a:r>
            <a:r>
              <a:rPr lang="en-US" sz="1800" dirty="0"/>
              <a:t>in 1997, GRI </a:t>
            </a:r>
            <a:r>
              <a:rPr lang="en-US" sz="1800" dirty="0" smtClean="0"/>
              <a:t>is the </a:t>
            </a:r>
            <a:r>
              <a:rPr lang="en-US" sz="1800" dirty="0"/>
              <a:t>independent, international organization that helps businesses and other organizations to take responsibility for their impacts by providing them with the global common language to communicate those impacts</a:t>
            </a:r>
            <a:r>
              <a:rPr lang="en-US" sz="1800" dirty="0" smtClean="0"/>
              <a:t>. </a:t>
            </a:r>
          </a:p>
          <a:p>
            <a:pPr marL="0" indent="0" algn="just">
              <a:lnSpc>
                <a:spcPct val="170000"/>
              </a:lnSpc>
              <a:buNone/>
            </a:pPr>
            <a:r>
              <a:rPr lang="en-US" sz="1800" b="1" dirty="0" smtClean="0"/>
              <a:t>The </a:t>
            </a:r>
            <a:r>
              <a:rPr lang="en-US" sz="1800" b="1" dirty="0"/>
              <a:t>International Integrated Reporting Council (IIRC)</a:t>
            </a:r>
          </a:p>
          <a:p>
            <a:pPr algn="just">
              <a:lnSpc>
                <a:spcPct val="170000"/>
              </a:lnSpc>
            </a:pPr>
            <a:r>
              <a:rPr lang="en-US" sz="1800" dirty="0" smtClean="0"/>
              <a:t>The </a:t>
            </a:r>
            <a:r>
              <a:rPr lang="en-US" sz="1800" dirty="0"/>
              <a:t>International Integrated Reporting Council (IIRC) was established in 2010 as a global coalition of businesses, investors, policy-makers, the accounting profession and civil society.</a:t>
            </a:r>
          </a:p>
          <a:p>
            <a:pPr algn="just">
              <a:lnSpc>
                <a:spcPct val="170000"/>
              </a:lnSpc>
            </a:pPr>
            <a:r>
              <a:rPr lang="en-US" sz="1800" dirty="0"/>
              <a:t>The IIRC Board of Directors oversaw the strategy, finances, and operations of the organization and appointing members of the International Integrated Reporting Framework Board. The International Integrated Reporting Framework Board recommended any revision, modification or other updates to the International Integrated Reporting Framework. The Council was the primary institutional forum for expression of the broad market view on matters relating to integrated reporting and integrating thinking, as well as a medium for its interaction and provision of advice, guidance and input on issues of relevance for the organization, including its nature, objectives, purpose, vision and mission, as well as its strategy and the means by which to deliver it</a:t>
            </a:r>
            <a:r>
              <a:rPr lang="en-US" sz="1800" dirty="0" smtClean="0"/>
              <a:t>.</a:t>
            </a:r>
          </a:p>
        </p:txBody>
      </p:sp>
    </p:spTree>
    <p:extLst>
      <p:ext uri="{BB962C8B-B14F-4D97-AF65-F5344CB8AC3E}">
        <p14:creationId xmlns:p14="http://schemas.microsoft.com/office/powerpoint/2010/main" val="607422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543" y="177119"/>
            <a:ext cx="10515600" cy="754374"/>
          </a:xfrm>
        </p:spPr>
        <p:txBody>
          <a:bodyPr>
            <a:normAutofit/>
          </a:bodyPr>
          <a:lstStyle/>
          <a:p>
            <a:r>
              <a:rPr lang="en-US" sz="3600" b="1" dirty="0"/>
              <a:t>Evolution of Sustainability Reporting</a:t>
            </a:r>
          </a:p>
        </p:txBody>
      </p:sp>
      <p:sp>
        <p:nvSpPr>
          <p:cNvPr id="3" name="Content Placeholder 2"/>
          <p:cNvSpPr>
            <a:spLocks noGrp="1"/>
          </p:cNvSpPr>
          <p:nvPr>
            <p:ph idx="1"/>
          </p:nvPr>
        </p:nvSpPr>
        <p:spPr>
          <a:xfrm>
            <a:off x="607463" y="859951"/>
            <a:ext cx="11014818" cy="5694674"/>
          </a:xfrm>
        </p:spPr>
        <p:txBody>
          <a:bodyPr>
            <a:noAutofit/>
          </a:bodyPr>
          <a:lstStyle/>
          <a:p>
            <a:pPr marL="0" indent="0" algn="just">
              <a:lnSpc>
                <a:spcPct val="150000"/>
              </a:lnSpc>
              <a:buNone/>
            </a:pPr>
            <a:r>
              <a:rPr lang="en-US" sz="1600" b="1" dirty="0"/>
              <a:t>The Sustainability Accounting Standards Board (SASB)</a:t>
            </a:r>
            <a:endParaRPr lang="en-US" sz="1600" b="1" dirty="0" smtClean="0"/>
          </a:p>
          <a:p>
            <a:pPr algn="just">
              <a:lnSpc>
                <a:spcPct val="150000"/>
              </a:lnSpc>
            </a:pPr>
            <a:r>
              <a:rPr lang="en-US" sz="1600" dirty="0" smtClean="0"/>
              <a:t>The </a:t>
            </a:r>
            <a:r>
              <a:rPr lang="en-US" sz="1600" dirty="0"/>
              <a:t>Sustainability Accounting Standards Board (SASB) was founded in 2011 as a not-for-profit, independent standards-setting organization. SASB’s mission was to establish and maintain industry-specific standards that assist companies in disclosing financially material, decision-useful sustainability information to investors.</a:t>
            </a:r>
          </a:p>
          <a:p>
            <a:pPr algn="just">
              <a:lnSpc>
                <a:spcPct val="150000"/>
              </a:lnSpc>
            </a:pPr>
            <a:r>
              <a:rPr lang="en-US" sz="1600" dirty="0"/>
              <a:t>In 2017, SASB transitioned to a two-tier governance structure. This structure included a board of directors (“the SASB Foundation Board”) and a standards-setting board (“the SASB Standards Board”). The SASB Standards Board developed, issued, and maintained the SASB Standards. The SASB Foundation Board oversaw the strategy, finances, and operations of the organization, and appointed the members of the SASB Standards Board. </a:t>
            </a:r>
            <a:endParaRPr lang="en-US" sz="1600" dirty="0" smtClean="0"/>
          </a:p>
          <a:p>
            <a:pPr marL="0" indent="0" algn="just">
              <a:lnSpc>
                <a:spcPct val="150000"/>
              </a:lnSpc>
              <a:buNone/>
            </a:pPr>
            <a:r>
              <a:rPr lang="en-US" sz="1600" b="1" dirty="0" smtClean="0"/>
              <a:t>The </a:t>
            </a:r>
            <a:r>
              <a:rPr lang="en-US" sz="1600" b="1" dirty="0"/>
              <a:t>Value Reporting Foundation (VRF</a:t>
            </a:r>
            <a:r>
              <a:rPr lang="en-US" sz="1600" b="1" dirty="0" smtClean="0"/>
              <a:t>)</a:t>
            </a:r>
          </a:p>
          <a:p>
            <a:pPr algn="just">
              <a:lnSpc>
                <a:spcPct val="150000"/>
              </a:lnSpc>
            </a:pPr>
            <a:r>
              <a:rPr lang="en-US" sz="1600" dirty="0" smtClean="0"/>
              <a:t>In </a:t>
            </a:r>
            <a:r>
              <a:rPr lang="en-US" sz="1600" dirty="0"/>
              <a:t>2021, the IIRC merged with the SASB Foundation into the Value Reporting Foundation (VRF). The IIRC Board of Directors and the SASB Foundation Board of Directors combined to form the Value Reporting Foundation Board of Directors (“the VRF Board”). A governing board, the VRF Board was responsible for overseeing the strategy, finances, and operations of the organization and appointing members of the International Integrated Reporting Framework </a:t>
            </a:r>
            <a:r>
              <a:rPr lang="en-US" sz="1600" dirty="0" smtClean="0"/>
              <a:t>Board/the </a:t>
            </a:r>
            <a:r>
              <a:rPr lang="en-US" sz="1600" dirty="0"/>
              <a:t>SASB Standards Board</a:t>
            </a:r>
            <a:r>
              <a:rPr lang="en-US" sz="1600" dirty="0" smtClean="0"/>
              <a:t>.</a:t>
            </a:r>
          </a:p>
        </p:txBody>
      </p:sp>
    </p:spTree>
    <p:extLst>
      <p:ext uri="{BB962C8B-B14F-4D97-AF65-F5344CB8AC3E}">
        <p14:creationId xmlns:p14="http://schemas.microsoft.com/office/powerpoint/2010/main" val="703580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372" y="288214"/>
            <a:ext cx="10515600" cy="694554"/>
          </a:xfrm>
        </p:spPr>
        <p:txBody>
          <a:bodyPr>
            <a:normAutofit fontScale="90000"/>
          </a:bodyPr>
          <a:lstStyle/>
          <a:p>
            <a:r>
              <a:rPr lang="en-US" b="1" dirty="0"/>
              <a:t>Evolution of Sustainability Reporting</a:t>
            </a:r>
          </a:p>
        </p:txBody>
      </p:sp>
      <p:sp>
        <p:nvSpPr>
          <p:cNvPr id="3" name="Content Placeholder 2"/>
          <p:cNvSpPr>
            <a:spLocks noGrp="1"/>
          </p:cNvSpPr>
          <p:nvPr>
            <p:ph idx="1"/>
          </p:nvPr>
        </p:nvSpPr>
        <p:spPr>
          <a:xfrm>
            <a:off x="786926" y="982767"/>
            <a:ext cx="10954996" cy="5640223"/>
          </a:xfrm>
        </p:spPr>
        <p:txBody>
          <a:bodyPr>
            <a:noAutofit/>
          </a:bodyPr>
          <a:lstStyle/>
          <a:p>
            <a:pPr algn="just">
              <a:lnSpc>
                <a:spcPct val="150000"/>
              </a:lnSpc>
            </a:pPr>
            <a:r>
              <a:rPr lang="en-US" sz="1600" dirty="0" smtClean="0"/>
              <a:t>On </a:t>
            </a:r>
            <a:r>
              <a:rPr lang="en-US" sz="1600" dirty="0"/>
              <a:t>3 November 2021, the IFRS Foundation Trustees announced the creation of a new standard-setting board—the International Sustainability Standards Board (</a:t>
            </a:r>
            <a:r>
              <a:rPr lang="en-US" sz="1600" dirty="0" smtClean="0"/>
              <a:t>ISSB) to </a:t>
            </a:r>
            <a:r>
              <a:rPr lang="en-US" sz="1600" dirty="0"/>
              <a:t>develop a comprehensive global baseline of high-quality sustainability disclosure standards to meet investors’ information needs. The IFRS Foundation also announced plans to consolidate with the Value Reporting Foundation and the Carbon Disclosure Standards Board (</a:t>
            </a:r>
            <a:r>
              <a:rPr lang="en-US" sz="1600" dirty="0" smtClean="0"/>
              <a:t>CDSB).</a:t>
            </a:r>
            <a:endParaRPr lang="en-US" sz="1600" dirty="0"/>
          </a:p>
          <a:p>
            <a:pPr algn="just">
              <a:lnSpc>
                <a:spcPct val="150000"/>
              </a:lnSpc>
            </a:pPr>
            <a:r>
              <a:rPr lang="en-US" sz="1600" dirty="0" smtClean="0"/>
              <a:t>Effective </a:t>
            </a:r>
            <a:r>
              <a:rPr lang="en-US" sz="1600" dirty="0"/>
              <a:t>August 1, 2022, the Value Reporting Foundation–home to the SASB Standards–consolidated into the IFRS Foundation, which established the first International Sustainability Standards Board (ISSB). SASB Standards are now under the oversight of the </a:t>
            </a:r>
            <a:r>
              <a:rPr lang="en-US" sz="1600" dirty="0" smtClean="0"/>
              <a:t>ISSB. The </a:t>
            </a:r>
            <a:r>
              <a:rPr lang="en-US" sz="1600" dirty="0"/>
              <a:t>intention is for the ISSB to deliver a comprehensive global baseline of sustainability-related disclosure standards that provide investors and other capital market participants with information about companies’ sustainability-related risks and opportunities to help them make informed decisions</a:t>
            </a:r>
            <a:r>
              <a:rPr lang="en-US" sz="1600" dirty="0" smtClean="0"/>
              <a:t>.</a:t>
            </a:r>
          </a:p>
          <a:p>
            <a:pPr algn="just">
              <a:lnSpc>
                <a:spcPct val="150000"/>
              </a:lnSpc>
            </a:pPr>
            <a:r>
              <a:rPr lang="en-US" sz="1600" dirty="0"/>
              <a:t>Subsequently, on 1 November 2022, the IFRS Foundation Trustees have announced a new advisory group named The Integrated Reporting and Connectivity Council (IRCC). The Integrated Reporting and Connectivity Council (IRCC) is an advisory body to the IFRS Foundation Trustees, the International Accounting Standards Board (IASB) and the International Sustainability Standards Board (ISSB</a:t>
            </a:r>
            <a:r>
              <a:rPr lang="en-US" sz="1600" dirty="0" smtClean="0"/>
              <a:t>).</a:t>
            </a:r>
          </a:p>
        </p:txBody>
      </p:sp>
    </p:spTree>
    <p:extLst>
      <p:ext uri="{BB962C8B-B14F-4D97-AF65-F5344CB8AC3E}">
        <p14:creationId xmlns:p14="http://schemas.microsoft.com/office/powerpoint/2010/main" val="2140511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185" y="236939"/>
            <a:ext cx="11008070" cy="694554"/>
          </a:xfrm>
        </p:spPr>
        <p:txBody>
          <a:bodyPr>
            <a:normAutofit/>
          </a:bodyPr>
          <a:lstStyle/>
          <a:p>
            <a:r>
              <a:rPr lang="en-US" sz="3600" b="1" dirty="0" smtClean="0"/>
              <a:t>Independent Assurance on Sustainability </a:t>
            </a:r>
            <a:r>
              <a:rPr lang="en-US" sz="3600" b="1" dirty="0"/>
              <a:t>Reporting</a:t>
            </a:r>
          </a:p>
        </p:txBody>
      </p:sp>
      <p:sp>
        <p:nvSpPr>
          <p:cNvPr id="3" name="Content Placeholder 2"/>
          <p:cNvSpPr>
            <a:spLocks noGrp="1"/>
          </p:cNvSpPr>
          <p:nvPr>
            <p:ph idx="1"/>
          </p:nvPr>
        </p:nvSpPr>
        <p:spPr>
          <a:xfrm>
            <a:off x="761288" y="931493"/>
            <a:ext cx="10954996" cy="5275930"/>
          </a:xfrm>
        </p:spPr>
        <p:txBody>
          <a:bodyPr>
            <a:noAutofit/>
          </a:bodyPr>
          <a:lstStyle/>
          <a:p>
            <a:pPr marL="0" indent="0" algn="just">
              <a:lnSpc>
                <a:spcPct val="150000"/>
              </a:lnSpc>
              <a:buNone/>
            </a:pPr>
            <a:r>
              <a:rPr lang="en-US" sz="1600" dirty="0" smtClean="0"/>
              <a:t>So far the focus has been mainly on Sustainability Reporting. However, off late demands are also being created for independent assurance on sustainability reporting. For example, </a:t>
            </a:r>
            <a:r>
              <a:rPr lang="en-US" sz="1600" dirty="0"/>
              <a:t>the International Organization of Securities Commissions (</a:t>
            </a:r>
            <a:r>
              <a:rPr lang="en-US" sz="1600" dirty="0" smtClean="0"/>
              <a:t>IOSCO) </a:t>
            </a:r>
            <a:r>
              <a:rPr lang="en-US" sz="1600" dirty="0"/>
              <a:t>has engaged with different stakeholder </a:t>
            </a:r>
            <a:r>
              <a:rPr lang="en-US" sz="1600" dirty="0" smtClean="0"/>
              <a:t>groups; investors</a:t>
            </a:r>
            <a:r>
              <a:rPr lang="en-US" sz="1600" dirty="0"/>
              <a:t>, issuers</a:t>
            </a:r>
            <a:r>
              <a:rPr lang="en-US" sz="1600" dirty="0" smtClean="0"/>
              <a:t>, assurance </a:t>
            </a:r>
            <a:r>
              <a:rPr lang="en-US" sz="1600" dirty="0"/>
              <a:t>providers, and standard </a:t>
            </a:r>
            <a:r>
              <a:rPr lang="en-US" sz="1600" dirty="0" smtClean="0"/>
              <a:t>setters </a:t>
            </a:r>
            <a:r>
              <a:rPr lang="en-US" sz="1600" dirty="0"/>
              <a:t>across different regions and </a:t>
            </a:r>
            <a:r>
              <a:rPr lang="en-US" sz="1600" dirty="0" smtClean="0"/>
              <a:t>encouraged standard-setters to work on assurance of sustainability related reporting</a:t>
            </a:r>
            <a:r>
              <a:rPr lang="en-US" sz="1600" dirty="0"/>
              <a:t>. </a:t>
            </a:r>
            <a:endParaRPr lang="en-US" sz="1600" dirty="0" smtClean="0"/>
          </a:p>
          <a:p>
            <a:pPr marL="0" indent="0" algn="just">
              <a:lnSpc>
                <a:spcPct val="150000"/>
              </a:lnSpc>
              <a:buNone/>
            </a:pPr>
            <a:r>
              <a:rPr lang="en-US" sz="1600" dirty="0" smtClean="0"/>
              <a:t>In particular, IOSCO encouraged </a:t>
            </a:r>
            <a:r>
              <a:rPr lang="en-US" sz="1600" dirty="0"/>
              <a:t>the IAASB and the IESBA Boards to work with others in the ecosystem to support capacity-building by providing support and guidance including using robust methodologies and rigorous risk assessment processes. </a:t>
            </a:r>
            <a:r>
              <a:rPr lang="en-US" sz="1600" dirty="0" smtClean="0"/>
              <a:t>Other key messages emerged from these IOSCO sessions are as follows: </a:t>
            </a:r>
          </a:p>
          <a:p>
            <a:pPr algn="just">
              <a:lnSpc>
                <a:spcPct val="150000"/>
              </a:lnSpc>
            </a:pPr>
            <a:r>
              <a:rPr lang="en-US" sz="1600" dirty="0" smtClean="0"/>
              <a:t>Among </a:t>
            </a:r>
            <a:r>
              <a:rPr lang="en-US" sz="1600" dirty="0"/>
              <a:t>investors, there is growing demand for assurance to enhance the reliability </a:t>
            </a:r>
            <a:r>
              <a:rPr lang="en-US" sz="1600" dirty="0" smtClean="0"/>
              <a:t>of corporate </a:t>
            </a:r>
            <a:r>
              <a:rPr lang="en-US" sz="1600" dirty="0"/>
              <a:t>sustainability </a:t>
            </a:r>
            <a:r>
              <a:rPr lang="en-US" sz="1600" dirty="0" smtClean="0"/>
              <a:t>reporting. While </a:t>
            </a:r>
            <a:r>
              <a:rPr lang="en-US" sz="1600" dirty="0"/>
              <a:t>limited assurance may be the most realistic objective in the short term, </a:t>
            </a:r>
            <a:r>
              <a:rPr lang="en-US" sz="1600" dirty="0" smtClean="0"/>
              <a:t>investors typically </a:t>
            </a:r>
            <a:r>
              <a:rPr lang="en-US" sz="1600" dirty="0"/>
              <a:t>see reasonable assurance as the long-term target, especially in respect of </a:t>
            </a:r>
            <a:r>
              <a:rPr lang="en-US" sz="1600" dirty="0" smtClean="0"/>
              <a:t>metrics such </a:t>
            </a:r>
            <a:r>
              <a:rPr lang="en-US" sz="1600" dirty="0"/>
              <a:t>as those related to greenhouse gas </a:t>
            </a:r>
            <a:r>
              <a:rPr lang="en-US" sz="1600" dirty="0" smtClean="0"/>
              <a:t>emissions.</a:t>
            </a:r>
          </a:p>
          <a:p>
            <a:pPr algn="just">
              <a:lnSpc>
                <a:spcPct val="150000"/>
              </a:lnSpc>
            </a:pPr>
            <a:r>
              <a:rPr lang="en-US" sz="1600" dirty="0" smtClean="0"/>
              <a:t>Issuers also expressed </a:t>
            </a:r>
            <a:r>
              <a:rPr lang="en-US" sz="1600" dirty="0"/>
              <a:t>a need for assurance standards that are effective in the </a:t>
            </a:r>
            <a:r>
              <a:rPr lang="en-US" sz="1600" dirty="0" smtClean="0"/>
              <a:t>current landscape </a:t>
            </a:r>
            <a:r>
              <a:rPr lang="en-US" sz="1600" dirty="0"/>
              <a:t>of sustainability reporting and are capable of keeping up with </a:t>
            </a:r>
            <a:r>
              <a:rPr lang="en-US" sz="1600" dirty="0" smtClean="0"/>
              <a:t>evolving standards </a:t>
            </a:r>
            <a:r>
              <a:rPr lang="en-US" sz="1600" dirty="0"/>
              <a:t>and </a:t>
            </a:r>
            <a:r>
              <a:rPr lang="en-US" sz="1600" dirty="0" smtClean="0"/>
              <a:t>practices. Investors </a:t>
            </a:r>
            <a:r>
              <a:rPr lang="en-US" sz="1600" dirty="0"/>
              <a:t>and issuers </a:t>
            </a:r>
            <a:r>
              <a:rPr lang="en-US" sz="1600" dirty="0" smtClean="0"/>
              <a:t>also see </a:t>
            </a:r>
            <a:r>
              <a:rPr lang="en-US" sz="1600" dirty="0"/>
              <a:t>consistent and comparable assurance standards </a:t>
            </a:r>
            <a:r>
              <a:rPr lang="en-US" sz="1600" dirty="0" smtClean="0"/>
              <a:t>for sustainability-related </a:t>
            </a:r>
            <a:r>
              <a:rPr lang="en-US" sz="1600" dirty="0"/>
              <a:t>information as key to supporting high-quality </a:t>
            </a:r>
            <a:r>
              <a:rPr lang="en-US" sz="1600" dirty="0" smtClean="0"/>
              <a:t>assurance engagements.</a:t>
            </a:r>
          </a:p>
        </p:txBody>
      </p:sp>
    </p:spTree>
    <p:extLst>
      <p:ext uri="{BB962C8B-B14F-4D97-AF65-F5344CB8AC3E}">
        <p14:creationId xmlns:p14="http://schemas.microsoft.com/office/powerpoint/2010/main" val="3376955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918" y="228393"/>
            <a:ext cx="10515600" cy="686008"/>
          </a:xfrm>
        </p:spPr>
        <p:txBody>
          <a:bodyPr>
            <a:normAutofit/>
          </a:bodyPr>
          <a:lstStyle/>
          <a:p>
            <a:r>
              <a:rPr lang="en-US" sz="3600" b="1" dirty="0" smtClean="0"/>
              <a:t>Specific issues in sustainability reporting</a:t>
            </a:r>
            <a:endParaRPr lang="en-US" sz="3600" b="1" dirty="0"/>
          </a:p>
        </p:txBody>
      </p:sp>
      <p:sp>
        <p:nvSpPr>
          <p:cNvPr id="3" name="Content Placeholder 2"/>
          <p:cNvSpPr>
            <a:spLocks noGrp="1"/>
          </p:cNvSpPr>
          <p:nvPr>
            <p:ph idx="1"/>
          </p:nvPr>
        </p:nvSpPr>
        <p:spPr>
          <a:xfrm>
            <a:off x="684375" y="837487"/>
            <a:ext cx="11040455" cy="5298393"/>
          </a:xfrm>
        </p:spPr>
        <p:txBody>
          <a:bodyPr>
            <a:noAutofit/>
          </a:bodyPr>
          <a:lstStyle/>
          <a:p>
            <a:pPr marL="0" indent="0" algn="just">
              <a:lnSpc>
                <a:spcPct val="150000"/>
              </a:lnSpc>
              <a:buNone/>
            </a:pPr>
            <a:r>
              <a:rPr lang="en-US" sz="1600" dirty="0"/>
              <a:t>In October 2018, IOSCO established its Sustainable Finance Network (SFN) to provide a forum for members to exchange experiences and gain a better understanding of, and have structured discussions on, various sustainability issues. The SFN has </a:t>
            </a:r>
            <a:r>
              <a:rPr lang="en-US" sz="1600" dirty="0" err="1"/>
              <a:t>analysed</a:t>
            </a:r>
            <a:r>
              <a:rPr lang="en-US" sz="1600" dirty="0"/>
              <a:t> the context in which securities regulators are addressing sustainability efforts, the roles they can play and the challenges they may face</a:t>
            </a:r>
            <a:r>
              <a:rPr lang="en-US" sz="1600" dirty="0" smtClean="0"/>
              <a:t>. SFN’s findings highlighted </a:t>
            </a:r>
            <a:r>
              <a:rPr lang="en-US" sz="1600" dirty="0"/>
              <a:t>three recurring themes, namely </a:t>
            </a:r>
            <a:endParaRPr lang="en-US" sz="1600" dirty="0" smtClean="0"/>
          </a:p>
          <a:p>
            <a:pPr algn="just">
              <a:lnSpc>
                <a:spcPct val="150000"/>
              </a:lnSpc>
            </a:pPr>
            <a:r>
              <a:rPr lang="en-US" sz="1600" dirty="0" smtClean="0"/>
              <a:t>multiple </a:t>
            </a:r>
            <a:r>
              <a:rPr lang="en-US" sz="1600" dirty="0"/>
              <a:t>and diverse sustainability frameworks and standards, including sustainability-related disclosure; </a:t>
            </a:r>
            <a:endParaRPr lang="en-US" sz="1600" dirty="0" smtClean="0"/>
          </a:p>
          <a:p>
            <a:pPr algn="just">
              <a:lnSpc>
                <a:spcPct val="150000"/>
              </a:lnSpc>
            </a:pPr>
            <a:r>
              <a:rPr lang="en-US" sz="1600" dirty="0" smtClean="0"/>
              <a:t>a </a:t>
            </a:r>
            <a:r>
              <a:rPr lang="en-US" sz="1600" dirty="0"/>
              <a:t>lack of common definitions of sustainable activities; and </a:t>
            </a:r>
            <a:endParaRPr lang="en-US" sz="1600" dirty="0" smtClean="0"/>
          </a:p>
          <a:p>
            <a:pPr algn="just">
              <a:lnSpc>
                <a:spcPct val="150000"/>
              </a:lnSpc>
            </a:pPr>
            <a:r>
              <a:rPr lang="en-US" sz="1600" dirty="0" err="1" smtClean="0"/>
              <a:t>greenwashing</a:t>
            </a:r>
            <a:r>
              <a:rPr lang="en-US" sz="1600" dirty="0" smtClean="0"/>
              <a:t> </a:t>
            </a:r>
            <a:r>
              <a:rPr lang="en-US" sz="1600" dirty="0"/>
              <a:t>and other challenges to investor protection. </a:t>
            </a:r>
            <a:endParaRPr lang="en-US" sz="1600" dirty="0" smtClean="0"/>
          </a:p>
          <a:p>
            <a:pPr marL="0" indent="0" algn="just">
              <a:lnSpc>
                <a:spcPct val="150000"/>
              </a:lnSpc>
              <a:buNone/>
            </a:pPr>
            <a:r>
              <a:rPr lang="en-US" sz="1600" dirty="0" err="1" smtClean="0"/>
              <a:t>Greenwashing</a:t>
            </a:r>
            <a:r>
              <a:rPr lang="en-US" sz="1600" dirty="0" smtClean="0"/>
              <a:t> </a:t>
            </a:r>
            <a:r>
              <a:rPr lang="en-US" sz="1600" dirty="0"/>
              <a:t>usually refers to practices aimed to mislead </a:t>
            </a:r>
            <a:r>
              <a:rPr lang="en-US" sz="1600" dirty="0" smtClean="0"/>
              <a:t>intended user of the information or intentionally giving them a false impression about how well an entity or an investment is aligned with its sustainability goals. </a:t>
            </a:r>
          </a:p>
          <a:p>
            <a:pPr marL="0" indent="0" algn="just">
              <a:lnSpc>
                <a:spcPct val="150000"/>
              </a:lnSpc>
              <a:buNone/>
            </a:pPr>
            <a:r>
              <a:rPr lang="en-US" sz="1600" dirty="0" smtClean="0"/>
              <a:t>For example, an investor in sustainable </a:t>
            </a:r>
            <a:r>
              <a:rPr lang="en-US" sz="1600" dirty="0"/>
              <a:t>finance </a:t>
            </a:r>
            <a:r>
              <a:rPr lang="en-US" sz="1600" dirty="0" smtClean="0"/>
              <a:t>consider the </a:t>
            </a:r>
            <a:r>
              <a:rPr lang="en-US" sz="1600" dirty="0"/>
              <a:t>process of incorporating economic, social, and environmental </a:t>
            </a:r>
            <a:r>
              <a:rPr lang="en-US" sz="1600" dirty="0" smtClean="0"/>
              <a:t>(ESG) </a:t>
            </a:r>
            <a:r>
              <a:rPr lang="en-US" sz="1600" dirty="0"/>
              <a:t>factors into financial </a:t>
            </a:r>
            <a:r>
              <a:rPr lang="en-US" sz="1600" dirty="0" smtClean="0"/>
              <a:t>decision-making. </a:t>
            </a:r>
            <a:r>
              <a:rPr lang="en-US" sz="1600" dirty="0"/>
              <a:t>Examples of </a:t>
            </a:r>
            <a:r>
              <a:rPr lang="en-US" sz="1600" dirty="0" err="1"/>
              <a:t>greenwashing</a:t>
            </a:r>
            <a:r>
              <a:rPr lang="en-US" sz="1600" dirty="0"/>
              <a:t> </a:t>
            </a:r>
            <a:r>
              <a:rPr lang="en-US" sz="1600" dirty="0" smtClean="0"/>
              <a:t>in this context can </a:t>
            </a:r>
            <a:r>
              <a:rPr lang="en-US" sz="1600" dirty="0"/>
              <a:t>include an over-emphasis of ESG considerations in the communication of a product or instrument and in corporate </a:t>
            </a:r>
            <a:r>
              <a:rPr lang="en-US" sz="1600" dirty="0" smtClean="0"/>
              <a:t>information to target investor in sustainable finance, </a:t>
            </a:r>
            <a:r>
              <a:rPr lang="en-US" sz="1600" dirty="0"/>
              <a:t>where such considerations have had a very limited impact on the actual investment or business strategy </a:t>
            </a:r>
            <a:r>
              <a:rPr lang="en-US" sz="1600" dirty="0" smtClean="0"/>
              <a:t>being implemented</a:t>
            </a:r>
            <a:r>
              <a:rPr lang="en-US" sz="1600" dirty="0"/>
              <a:t>.</a:t>
            </a:r>
            <a:r>
              <a:rPr lang="en-US" sz="1600" dirty="0" smtClean="0"/>
              <a:t> </a:t>
            </a:r>
            <a:endParaRPr lang="en-US" sz="1600" dirty="0"/>
          </a:p>
        </p:txBody>
      </p:sp>
    </p:spTree>
    <p:extLst>
      <p:ext uri="{BB962C8B-B14F-4D97-AF65-F5344CB8AC3E}">
        <p14:creationId xmlns:p14="http://schemas.microsoft.com/office/powerpoint/2010/main" val="6076504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3251</TotalTime>
  <Words>3491</Words>
  <Application>Microsoft Office PowerPoint</Application>
  <PresentationFormat>Widescreen</PresentationFormat>
  <Paragraphs>154</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Consideration of Ethics in Sustainability Reporting</vt:lpstr>
      <vt:lpstr>Why Sustainability Reporting is needed</vt:lpstr>
      <vt:lpstr>Stakeholders of sustainability reporting</vt:lpstr>
      <vt:lpstr>Evolution of Sustainability Reporting</vt:lpstr>
      <vt:lpstr>Evolution of Sustainability Reporting</vt:lpstr>
      <vt:lpstr>Evolution of Sustainability Reporting</vt:lpstr>
      <vt:lpstr>Evolution of Sustainability Reporting</vt:lpstr>
      <vt:lpstr>Independent Assurance on Sustainability Reporting</vt:lpstr>
      <vt:lpstr>Specific issues in sustainability reporting</vt:lpstr>
      <vt:lpstr>Ethical consideration and IESBA involvement</vt:lpstr>
      <vt:lpstr>Ethical consideration and IESBA involvement</vt:lpstr>
      <vt:lpstr>The Conceptual Framework</vt:lpstr>
      <vt:lpstr>Why professional accountants can play an important role</vt:lpstr>
      <vt:lpstr>Specific ethical issues: IESBA Staff questions &amp; Answers</vt:lpstr>
      <vt:lpstr>Specific ethical issues: IESBA Staff questions &amp; Answers</vt:lpstr>
      <vt:lpstr>Specific ethical issues: IESBA Staff questions &amp; Answers</vt:lpstr>
      <vt:lpstr>Specific ethical issues: IESBA Staff questions &amp; Answers</vt:lpstr>
      <vt:lpstr>Specific ethical issues: IESBA Staff questions &amp; Answers</vt:lpstr>
      <vt:lpstr>Specific ethical issues: IESBA Staff questions &amp; Answers</vt:lpstr>
      <vt:lpstr>Specific ethical issues: IESBA Staff questions &amp; Answers</vt:lpstr>
      <vt:lpstr>Specific ethical issues: IESBA Staff questions &amp; Answers</vt:lpstr>
      <vt:lpstr>Beginning of a journey.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Mr. Md. Nasrat Hasan</cp:lastModifiedBy>
  <cp:revision>46</cp:revision>
  <dcterms:created xsi:type="dcterms:W3CDTF">2023-01-22T06:38:33Z</dcterms:created>
  <dcterms:modified xsi:type="dcterms:W3CDTF">2023-01-31T11:11:09Z</dcterms:modified>
</cp:coreProperties>
</file>